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26"/>
  </p:notesMasterIdLst>
  <p:sldIdLst>
    <p:sldId id="269" r:id="rId2"/>
    <p:sldId id="260" r:id="rId3"/>
    <p:sldId id="306" r:id="rId4"/>
    <p:sldId id="308" r:id="rId5"/>
    <p:sldId id="293" r:id="rId6"/>
    <p:sldId id="261" r:id="rId7"/>
    <p:sldId id="259" r:id="rId8"/>
    <p:sldId id="262" r:id="rId9"/>
    <p:sldId id="263" r:id="rId10"/>
    <p:sldId id="281" r:id="rId11"/>
    <p:sldId id="294" r:id="rId12"/>
    <p:sldId id="309" r:id="rId13"/>
    <p:sldId id="282" r:id="rId14"/>
    <p:sldId id="297" r:id="rId15"/>
    <p:sldId id="283" r:id="rId16"/>
    <p:sldId id="298" r:id="rId17"/>
    <p:sldId id="299" r:id="rId18"/>
    <p:sldId id="300" r:id="rId19"/>
    <p:sldId id="284" r:id="rId20"/>
    <p:sldId id="301" r:id="rId21"/>
    <p:sldId id="285" r:id="rId22"/>
    <p:sldId id="302" r:id="rId23"/>
    <p:sldId id="289" r:id="rId24"/>
    <p:sldId id="310" r:id="rId2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98" userDrawn="1">
          <p15:clr>
            <a:srgbClr val="A4A3A4"/>
          </p15:clr>
        </p15:guide>
        <p15:guide id="2" pos="25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09E00"/>
    <a:srgbClr val="3C4B68"/>
    <a:srgbClr val="0058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6" autoAdjust="0"/>
    <p:restoredTop sz="94660"/>
  </p:normalViewPr>
  <p:slideViewPr>
    <p:cSldViewPr snapToGrid="0">
      <p:cViewPr varScale="1">
        <p:scale>
          <a:sx n="48" d="100"/>
          <a:sy n="48" d="100"/>
        </p:scale>
        <p:origin x="2262" y="48"/>
      </p:cViewPr>
      <p:guideLst>
        <p:guide orient="horz" pos="598"/>
        <p:guide pos="25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81F259-658B-45EF-8FBF-A76296F7D0DD}" type="doc">
      <dgm:prSet loTypeId="urn:microsoft.com/office/officeart/2018/2/layout/IconVerticalSolidList" loCatId="icon" qsTypeId="urn:microsoft.com/office/officeart/2005/8/quickstyle/simple4" qsCatId="simple" csTypeId="urn:microsoft.com/office/officeart/2018/5/colors/Iconchunking_neutralbg_colorful1" csCatId="colorful" phldr="1"/>
      <dgm:spPr/>
      <dgm:t>
        <a:bodyPr/>
        <a:lstStyle/>
        <a:p>
          <a:endParaRPr lang="en-US"/>
        </a:p>
      </dgm:t>
    </dgm:pt>
    <dgm:pt modelId="{4446EAFB-E339-4C62-A9A8-07472CD3D037}">
      <dgm:prSet custT="1"/>
      <dgm:spPr/>
      <dgm:t>
        <a:bodyPr/>
        <a:lstStyle/>
        <a:p>
          <a:pPr>
            <a:lnSpc>
              <a:spcPct val="100000"/>
            </a:lnSpc>
          </a:pPr>
          <a:r>
            <a:rPr lang="en-ZA" sz="1900" dirty="0">
              <a:solidFill>
                <a:schemeClr val="accent5"/>
              </a:solidFill>
            </a:rPr>
            <a:t>The company is a dynamic and successful company of Chartered Accountants, </a:t>
          </a:r>
          <a:r>
            <a:rPr lang="en-ZA" sz="1900" b="1" dirty="0">
              <a:solidFill>
                <a:schemeClr val="accent5"/>
              </a:solidFill>
            </a:rPr>
            <a:t>providing personalised and value added services </a:t>
          </a:r>
          <a:r>
            <a:rPr lang="en-ZA" sz="1900" dirty="0">
              <a:solidFill>
                <a:schemeClr val="accent5"/>
              </a:solidFill>
            </a:rPr>
            <a:t>to clients, in order for them to succeed in a competitive market place. </a:t>
          </a:r>
          <a:endParaRPr lang="en-US" sz="1900" dirty="0">
            <a:solidFill>
              <a:schemeClr val="accent5"/>
            </a:solidFill>
          </a:endParaRPr>
        </a:p>
      </dgm:t>
    </dgm:pt>
    <dgm:pt modelId="{8B3FDD2B-230D-47A6-98D8-D9F447255E18}" type="parTrans" cxnId="{F155E0C8-325F-4770-9CB1-8605DA48E4E8}">
      <dgm:prSet/>
      <dgm:spPr/>
      <dgm:t>
        <a:bodyPr/>
        <a:lstStyle/>
        <a:p>
          <a:pPr algn="l"/>
          <a:endParaRPr lang="en-US">
            <a:solidFill>
              <a:schemeClr val="accent5"/>
            </a:solidFill>
          </a:endParaRPr>
        </a:p>
      </dgm:t>
    </dgm:pt>
    <dgm:pt modelId="{EFCA50E3-941A-4D04-B60B-C56ABDFE5029}" type="sibTrans" cxnId="{F155E0C8-325F-4770-9CB1-8605DA48E4E8}">
      <dgm:prSet/>
      <dgm:spPr/>
      <dgm:t>
        <a:bodyPr/>
        <a:lstStyle/>
        <a:p>
          <a:pPr algn="l"/>
          <a:endParaRPr lang="en-US">
            <a:solidFill>
              <a:schemeClr val="accent5"/>
            </a:solidFill>
          </a:endParaRPr>
        </a:p>
      </dgm:t>
    </dgm:pt>
    <dgm:pt modelId="{48F6E3C8-F716-444C-A890-5FF0D6982D81}">
      <dgm:prSet custT="1"/>
      <dgm:spPr/>
      <dgm:t>
        <a:bodyPr/>
        <a:lstStyle/>
        <a:p>
          <a:pPr>
            <a:lnSpc>
              <a:spcPct val="100000"/>
            </a:lnSpc>
          </a:pPr>
          <a:r>
            <a:rPr lang="en-ZA" sz="1900" dirty="0">
              <a:solidFill>
                <a:schemeClr val="accent5"/>
              </a:solidFill>
            </a:rPr>
            <a:t>As a leading and professional firm, we are constantly aware  of the critical importance of customer service satisfaction. Moreover, accessibility to the expert knowledge of our experienced and uniquely skilled team enables the company to exceed our clients’ expectations. </a:t>
          </a:r>
          <a:endParaRPr lang="en-US" sz="1900" dirty="0">
            <a:solidFill>
              <a:schemeClr val="accent5"/>
            </a:solidFill>
          </a:endParaRPr>
        </a:p>
      </dgm:t>
    </dgm:pt>
    <dgm:pt modelId="{2A58958E-1658-412B-8EEA-A79C4165AB44}" type="parTrans" cxnId="{C95E03AB-AD40-43FE-A978-3CD6E6545049}">
      <dgm:prSet/>
      <dgm:spPr/>
      <dgm:t>
        <a:bodyPr/>
        <a:lstStyle/>
        <a:p>
          <a:pPr algn="l"/>
          <a:endParaRPr lang="en-US">
            <a:solidFill>
              <a:schemeClr val="accent5"/>
            </a:solidFill>
          </a:endParaRPr>
        </a:p>
      </dgm:t>
    </dgm:pt>
    <dgm:pt modelId="{8673A0C3-9F05-4E68-9FDD-31CB3ED07914}" type="sibTrans" cxnId="{C95E03AB-AD40-43FE-A978-3CD6E6545049}">
      <dgm:prSet/>
      <dgm:spPr/>
      <dgm:t>
        <a:bodyPr/>
        <a:lstStyle/>
        <a:p>
          <a:pPr algn="l"/>
          <a:endParaRPr lang="en-US">
            <a:solidFill>
              <a:schemeClr val="accent5"/>
            </a:solidFill>
          </a:endParaRPr>
        </a:p>
      </dgm:t>
    </dgm:pt>
    <dgm:pt modelId="{3F2BB71B-ECF3-489C-B7DC-B0E146FC472E}">
      <dgm:prSet custT="1"/>
      <dgm:spPr/>
      <dgm:t>
        <a:bodyPr/>
        <a:lstStyle/>
        <a:p>
          <a:pPr>
            <a:lnSpc>
              <a:spcPct val="100000"/>
            </a:lnSpc>
          </a:pPr>
          <a:r>
            <a:rPr lang="en-ZA" sz="1900" dirty="0">
              <a:solidFill>
                <a:schemeClr val="accent5"/>
              </a:solidFill>
            </a:rPr>
            <a:t>We thrive on empowering ourselves through continuous training and mentoring, establishing a broad base of specialised services, strengthened by innovative and advanced leading-edge technology. </a:t>
          </a:r>
          <a:endParaRPr lang="en-US" sz="1900" dirty="0">
            <a:solidFill>
              <a:schemeClr val="accent5"/>
            </a:solidFill>
          </a:endParaRPr>
        </a:p>
      </dgm:t>
    </dgm:pt>
    <dgm:pt modelId="{400608D4-F8F1-45BE-BB1F-B1FE3E17B407}" type="parTrans" cxnId="{E660E95A-9A90-473C-BF87-722DCF0970F7}">
      <dgm:prSet/>
      <dgm:spPr/>
      <dgm:t>
        <a:bodyPr/>
        <a:lstStyle/>
        <a:p>
          <a:pPr algn="l"/>
          <a:endParaRPr lang="en-US">
            <a:solidFill>
              <a:schemeClr val="accent5"/>
            </a:solidFill>
          </a:endParaRPr>
        </a:p>
      </dgm:t>
    </dgm:pt>
    <dgm:pt modelId="{5827B817-CB7B-4FA3-81E0-1FB0F4AE6FA6}" type="sibTrans" cxnId="{E660E95A-9A90-473C-BF87-722DCF0970F7}">
      <dgm:prSet/>
      <dgm:spPr/>
      <dgm:t>
        <a:bodyPr/>
        <a:lstStyle/>
        <a:p>
          <a:pPr algn="l"/>
          <a:endParaRPr lang="en-US">
            <a:solidFill>
              <a:schemeClr val="accent5"/>
            </a:solidFill>
          </a:endParaRPr>
        </a:p>
      </dgm:t>
    </dgm:pt>
    <dgm:pt modelId="{E6D73BDE-7EDA-47FC-A68C-571BC989AB00}" type="pres">
      <dgm:prSet presAssocID="{1881F259-658B-45EF-8FBF-A76296F7D0DD}" presName="root" presStyleCnt="0">
        <dgm:presLayoutVars>
          <dgm:dir/>
          <dgm:resizeHandles val="exact"/>
        </dgm:presLayoutVars>
      </dgm:prSet>
      <dgm:spPr/>
    </dgm:pt>
    <dgm:pt modelId="{F609EFCB-9568-4E32-BFE8-1B87FBF18AFC}" type="pres">
      <dgm:prSet presAssocID="{4446EAFB-E339-4C62-A9A8-07472CD3D037}" presName="compNode" presStyleCnt="0"/>
      <dgm:spPr/>
    </dgm:pt>
    <dgm:pt modelId="{DC1115E4-F62B-4B2B-B785-5CAE96C3B60F}" type="pres">
      <dgm:prSet presAssocID="{4446EAFB-E339-4C62-A9A8-07472CD3D037}" presName="bgRect" presStyleLbl="bgShp" presStyleIdx="0" presStyleCnt="3" custScaleY="120848" custLinFactNeighborX="-517" custLinFactNeighborY="363"/>
      <dgm:spPr/>
    </dgm:pt>
    <dgm:pt modelId="{E8DB40E5-EE8D-436F-BA22-2A699FAB3F32}" type="pres">
      <dgm:prSet presAssocID="{4446EAFB-E339-4C62-A9A8-07472CD3D037}" presName="iconRect" presStyleLbl="node1" presStyleIdx="0" presStyleCnt="3" custLinFactNeighborX="-47732" custLinFactNeighborY="173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ndshake"/>
        </a:ext>
      </dgm:extLst>
    </dgm:pt>
    <dgm:pt modelId="{7690A029-DD22-4E7B-996B-DC3FEA412042}" type="pres">
      <dgm:prSet presAssocID="{4446EAFB-E339-4C62-A9A8-07472CD3D037}" presName="spaceRect" presStyleCnt="0"/>
      <dgm:spPr/>
    </dgm:pt>
    <dgm:pt modelId="{62BE1A6E-7A77-4062-A6EE-2C43452AF344}" type="pres">
      <dgm:prSet presAssocID="{4446EAFB-E339-4C62-A9A8-07472CD3D037}" presName="parTx" presStyleLbl="revTx" presStyleIdx="0" presStyleCnt="3" custScaleX="133042" custScaleY="100098" custLinFactNeighborX="-7382" custLinFactNeighborY="-9281">
        <dgm:presLayoutVars>
          <dgm:chMax val="0"/>
          <dgm:chPref val="0"/>
        </dgm:presLayoutVars>
      </dgm:prSet>
      <dgm:spPr/>
    </dgm:pt>
    <dgm:pt modelId="{08182300-CA4B-4F91-95B1-C530369AB6CB}" type="pres">
      <dgm:prSet presAssocID="{EFCA50E3-941A-4D04-B60B-C56ABDFE5029}" presName="sibTrans" presStyleCnt="0"/>
      <dgm:spPr/>
    </dgm:pt>
    <dgm:pt modelId="{13738E87-6143-4489-92EA-0B7DA7E28255}" type="pres">
      <dgm:prSet presAssocID="{48F6E3C8-F716-444C-A890-5FF0D6982D81}" presName="compNode" presStyleCnt="0"/>
      <dgm:spPr/>
    </dgm:pt>
    <dgm:pt modelId="{C5F4496F-3D9A-48E9-B4B4-C63B2239EBA4}" type="pres">
      <dgm:prSet presAssocID="{48F6E3C8-F716-444C-A890-5FF0D6982D81}" presName="bgRect" presStyleLbl="bgShp" presStyleIdx="1" presStyleCnt="3" custScaleY="118675"/>
      <dgm:spPr/>
    </dgm:pt>
    <dgm:pt modelId="{5C55DCC2-8D2F-4EEC-92F8-E9998011CAF5}" type="pres">
      <dgm:prSet presAssocID="{48F6E3C8-F716-444C-A890-5FF0D6982D81}" presName="iconRect" presStyleLbl="node1" presStyleIdx="1" presStyleCnt="3" custLinFactNeighborX="-47732" custLinFactNeighborY="-1290"/>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2B7349CE-2886-479E-9356-55E29299BA14}" type="pres">
      <dgm:prSet presAssocID="{48F6E3C8-F716-444C-A890-5FF0D6982D81}" presName="spaceRect" presStyleCnt="0"/>
      <dgm:spPr/>
    </dgm:pt>
    <dgm:pt modelId="{73D3488A-A7E6-4BE7-8F46-6FF323636A1E}" type="pres">
      <dgm:prSet presAssocID="{48F6E3C8-F716-444C-A890-5FF0D6982D81}" presName="parTx" presStyleLbl="revTx" presStyleIdx="1" presStyleCnt="3" custScaleX="138425" custLinFactNeighborX="-6659" custLinFactNeighborY="-8838">
        <dgm:presLayoutVars>
          <dgm:chMax val="0"/>
          <dgm:chPref val="0"/>
        </dgm:presLayoutVars>
      </dgm:prSet>
      <dgm:spPr/>
    </dgm:pt>
    <dgm:pt modelId="{34E8E789-E4C9-4CA5-B2EE-8A0D46B7D9E4}" type="pres">
      <dgm:prSet presAssocID="{8673A0C3-9F05-4E68-9FDD-31CB3ED07914}" presName="sibTrans" presStyleCnt="0"/>
      <dgm:spPr/>
    </dgm:pt>
    <dgm:pt modelId="{086F9171-62C6-4366-8F7E-1AAD04443F3A}" type="pres">
      <dgm:prSet presAssocID="{3F2BB71B-ECF3-489C-B7DC-B0E146FC472E}" presName="compNode" presStyleCnt="0"/>
      <dgm:spPr/>
    </dgm:pt>
    <dgm:pt modelId="{BCB73E57-EB03-440B-A279-7228992250DB}" type="pres">
      <dgm:prSet presAssocID="{3F2BB71B-ECF3-489C-B7DC-B0E146FC472E}" presName="bgRect" presStyleLbl="bgShp" presStyleIdx="2" presStyleCnt="3"/>
      <dgm:spPr/>
    </dgm:pt>
    <dgm:pt modelId="{ADAFAF33-8A04-4144-B366-74DF0C2C52CE}" type="pres">
      <dgm:prSet presAssocID="{3F2BB71B-ECF3-489C-B7DC-B0E146FC472E}" presName="iconRect" presStyleLbl="node1" presStyleIdx="2" presStyleCnt="3" custLinFactNeighborX="-40377" custLinFactNeighborY="509"/>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ullseye"/>
        </a:ext>
      </dgm:extLst>
    </dgm:pt>
    <dgm:pt modelId="{ECDA4A5D-B907-4A20-A795-14541F07D367}" type="pres">
      <dgm:prSet presAssocID="{3F2BB71B-ECF3-489C-B7DC-B0E146FC472E}" presName="spaceRect" presStyleCnt="0"/>
      <dgm:spPr/>
    </dgm:pt>
    <dgm:pt modelId="{8CF1FC27-8F5F-48CC-8DDD-A0CF0F4E6A71}" type="pres">
      <dgm:prSet presAssocID="{3F2BB71B-ECF3-489C-B7DC-B0E146FC472E}" presName="parTx" presStyleLbl="revTx" presStyleIdx="2" presStyleCnt="3" custScaleX="133254" custLinFactNeighborX="-3098" custLinFactNeighborY="-8447">
        <dgm:presLayoutVars>
          <dgm:chMax val="0"/>
          <dgm:chPref val="0"/>
        </dgm:presLayoutVars>
      </dgm:prSet>
      <dgm:spPr/>
    </dgm:pt>
  </dgm:ptLst>
  <dgm:cxnLst>
    <dgm:cxn modelId="{21BDA801-23EC-4626-AC5E-80E562C3FF0D}" type="presOf" srcId="{3F2BB71B-ECF3-489C-B7DC-B0E146FC472E}" destId="{8CF1FC27-8F5F-48CC-8DDD-A0CF0F4E6A71}" srcOrd="0" destOrd="0" presId="urn:microsoft.com/office/officeart/2018/2/layout/IconVerticalSolidList"/>
    <dgm:cxn modelId="{C539FE27-36FA-4DDD-8096-8D7A383E4B59}" type="presOf" srcId="{48F6E3C8-F716-444C-A890-5FF0D6982D81}" destId="{73D3488A-A7E6-4BE7-8F46-6FF323636A1E}" srcOrd="0" destOrd="0" presId="urn:microsoft.com/office/officeart/2018/2/layout/IconVerticalSolidList"/>
    <dgm:cxn modelId="{E660E95A-9A90-473C-BF87-722DCF0970F7}" srcId="{1881F259-658B-45EF-8FBF-A76296F7D0DD}" destId="{3F2BB71B-ECF3-489C-B7DC-B0E146FC472E}" srcOrd="2" destOrd="0" parTransId="{400608D4-F8F1-45BE-BB1F-B1FE3E17B407}" sibTransId="{5827B817-CB7B-4FA3-81E0-1FB0F4AE6FA6}"/>
    <dgm:cxn modelId="{C95E03AB-AD40-43FE-A978-3CD6E6545049}" srcId="{1881F259-658B-45EF-8FBF-A76296F7D0DD}" destId="{48F6E3C8-F716-444C-A890-5FF0D6982D81}" srcOrd="1" destOrd="0" parTransId="{2A58958E-1658-412B-8EEA-A79C4165AB44}" sibTransId="{8673A0C3-9F05-4E68-9FDD-31CB3ED07914}"/>
    <dgm:cxn modelId="{F37F4AB0-491D-4528-B233-D32DFCCBEEDD}" type="presOf" srcId="{4446EAFB-E339-4C62-A9A8-07472CD3D037}" destId="{62BE1A6E-7A77-4062-A6EE-2C43452AF344}" srcOrd="0" destOrd="0" presId="urn:microsoft.com/office/officeart/2018/2/layout/IconVerticalSolidList"/>
    <dgm:cxn modelId="{F155E0C8-325F-4770-9CB1-8605DA48E4E8}" srcId="{1881F259-658B-45EF-8FBF-A76296F7D0DD}" destId="{4446EAFB-E339-4C62-A9A8-07472CD3D037}" srcOrd="0" destOrd="0" parTransId="{8B3FDD2B-230D-47A6-98D8-D9F447255E18}" sibTransId="{EFCA50E3-941A-4D04-B60B-C56ABDFE5029}"/>
    <dgm:cxn modelId="{4D690CE8-9826-4DC2-A6F8-6077A2CD3D27}" type="presOf" srcId="{1881F259-658B-45EF-8FBF-A76296F7D0DD}" destId="{E6D73BDE-7EDA-47FC-A68C-571BC989AB00}" srcOrd="0" destOrd="0" presId="urn:microsoft.com/office/officeart/2018/2/layout/IconVerticalSolidList"/>
    <dgm:cxn modelId="{49B2F303-57AC-4916-898B-FDC83CA5941F}" type="presParOf" srcId="{E6D73BDE-7EDA-47FC-A68C-571BC989AB00}" destId="{F609EFCB-9568-4E32-BFE8-1B87FBF18AFC}" srcOrd="0" destOrd="0" presId="urn:microsoft.com/office/officeart/2018/2/layout/IconVerticalSolidList"/>
    <dgm:cxn modelId="{12EC0A82-E1DD-4D60-805D-592208AAF237}" type="presParOf" srcId="{F609EFCB-9568-4E32-BFE8-1B87FBF18AFC}" destId="{DC1115E4-F62B-4B2B-B785-5CAE96C3B60F}" srcOrd="0" destOrd="0" presId="urn:microsoft.com/office/officeart/2018/2/layout/IconVerticalSolidList"/>
    <dgm:cxn modelId="{1F6BFA20-123F-4AE2-B4D4-DDB4418D6633}" type="presParOf" srcId="{F609EFCB-9568-4E32-BFE8-1B87FBF18AFC}" destId="{E8DB40E5-EE8D-436F-BA22-2A699FAB3F32}" srcOrd="1" destOrd="0" presId="urn:microsoft.com/office/officeart/2018/2/layout/IconVerticalSolidList"/>
    <dgm:cxn modelId="{EDFB0919-8B0F-4260-8330-FE146FAAB5DD}" type="presParOf" srcId="{F609EFCB-9568-4E32-BFE8-1B87FBF18AFC}" destId="{7690A029-DD22-4E7B-996B-DC3FEA412042}" srcOrd="2" destOrd="0" presId="urn:microsoft.com/office/officeart/2018/2/layout/IconVerticalSolidList"/>
    <dgm:cxn modelId="{1C01300E-F75C-4301-8303-CB15E5E62A6E}" type="presParOf" srcId="{F609EFCB-9568-4E32-BFE8-1B87FBF18AFC}" destId="{62BE1A6E-7A77-4062-A6EE-2C43452AF344}" srcOrd="3" destOrd="0" presId="urn:microsoft.com/office/officeart/2018/2/layout/IconVerticalSolidList"/>
    <dgm:cxn modelId="{CABAC56A-A5A2-41D2-A939-E028ADFB216B}" type="presParOf" srcId="{E6D73BDE-7EDA-47FC-A68C-571BC989AB00}" destId="{08182300-CA4B-4F91-95B1-C530369AB6CB}" srcOrd="1" destOrd="0" presId="urn:microsoft.com/office/officeart/2018/2/layout/IconVerticalSolidList"/>
    <dgm:cxn modelId="{1D301E5C-47B2-4E7A-A1AF-C81CA3B4C012}" type="presParOf" srcId="{E6D73BDE-7EDA-47FC-A68C-571BC989AB00}" destId="{13738E87-6143-4489-92EA-0B7DA7E28255}" srcOrd="2" destOrd="0" presId="urn:microsoft.com/office/officeart/2018/2/layout/IconVerticalSolidList"/>
    <dgm:cxn modelId="{2ECFC354-D9E4-45A2-872B-426977FC7817}" type="presParOf" srcId="{13738E87-6143-4489-92EA-0B7DA7E28255}" destId="{C5F4496F-3D9A-48E9-B4B4-C63B2239EBA4}" srcOrd="0" destOrd="0" presId="urn:microsoft.com/office/officeart/2018/2/layout/IconVerticalSolidList"/>
    <dgm:cxn modelId="{D95B4E28-1A7B-4669-88CC-D5B5214523E5}" type="presParOf" srcId="{13738E87-6143-4489-92EA-0B7DA7E28255}" destId="{5C55DCC2-8D2F-4EEC-92F8-E9998011CAF5}" srcOrd="1" destOrd="0" presId="urn:microsoft.com/office/officeart/2018/2/layout/IconVerticalSolidList"/>
    <dgm:cxn modelId="{C46F7BB7-7DBB-4B79-8EEC-AF7C1D6FCC93}" type="presParOf" srcId="{13738E87-6143-4489-92EA-0B7DA7E28255}" destId="{2B7349CE-2886-479E-9356-55E29299BA14}" srcOrd="2" destOrd="0" presId="urn:microsoft.com/office/officeart/2018/2/layout/IconVerticalSolidList"/>
    <dgm:cxn modelId="{28A448AA-6756-4EDE-871C-04BE40EDBA2F}" type="presParOf" srcId="{13738E87-6143-4489-92EA-0B7DA7E28255}" destId="{73D3488A-A7E6-4BE7-8F46-6FF323636A1E}" srcOrd="3" destOrd="0" presId="urn:microsoft.com/office/officeart/2018/2/layout/IconVerticalSolidList"/>
    <dgm:cxn modelId="{203DC193-04A1-4AA4-A033-463613B6C829}" type="presParOf" srcId="{E6D73BDE-7EDA-47FC-A68C-571BC989AB00}" destId="{34E8E789-E4C9-4CA5-B2EE-8A0D46B7D9E4}" srcOrd="3" destOrd="0" presId="urn:microsoft.com/office/officeart/2018/2/layout/IconVerticalSolidList"/>
    <dgm:cxn modelId="{3D8E1E5A-25D2-4AB0-8D6D-C811D7E35F1B}" type="presParOf" srcId="{E6D73BDE-7EDA-47FC-A68C-571BC989AB00}" destId="{086F9171-62C6-4366-8F7E-1AAD04443F3A}" srcOrd="4" destOrd="0" presId="urn:microsoft.com/office/officeart/2018/2/layout/IconVerticalSolidList"/>
    <dgm:cxn modelId="{657872F5-57CE-4F32-A43B-E90500DC7754}" type="presParOf" srcId="{086F9171-62C6-4366-8F7E-1AAD04443F3A}" destId="{BCB73E57-EB03-440B-A279-7228992250DB}" srcOrd="0" destOrd="0" presId="urn:microsoft.com/office/officeart/2018/2/layout/IconVerticalSolidList"/>
    <dgm:cxn modelId="{E848C13A-82AA-4B7A-BC9E-FE9468381FEC}" type="presParOf" srcId="{086F9171-62C6-4366-8F7E-1AAD04443F3A}" destId="{ADAFAF33-8A04-4144-B366-74DF0C2C52CE}" srcOrd="1" destOrd="0" presId="urn:microsoft.com/office/officeart/2018/2/layout/IconVerticalSolidList"/>
    <dgm:cxn modelId="{8814327B-6CD8-40BC-BE76-3CEFE057D415}" type="presParOf" srcId="{086F9171-62C6-4366-8F7E-1AAD04443F3A}" destId="{ECDA4A5D-B907-4A20-A795-14541F07D367}" srcOrd="2" destOrd="0" presId="urn:microsoft.com/office/officeart/2018/2/layout/IconVerticalSolidList"/>
    <dgm:cxn modelId="{A3D356D5-A5D9-4956-AAE5-F920BC77A873}" type="presParOf" srcId="{086F9171-62C6-4366-8F7E-1AAD04443F3A}" destId="{8CF1FC27-8F5F-48CC-8DDD-A0CF0F4E6A7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DB75E6-395E-4741-958C-EC7EA8A069E8}" type="doc">
      <dgm:prSet loTypeId="urn:microsoft.com/office/officeart/2016/7/layout/VerticalHollowActionList" loCatId="List" qsTypeId="urn:microsoft.com/office/officeart/2005/8/quickstyle/simple4" qsCatId="simple" csTypeId="urn:microsoft.com/office/officeart/2005/8/colors/accent2_5" csCatId="accent2" phldr="1"/>
      <dgm:spPr/>
      <dgm:t>
        <a:bodyPr/>
        <a:lstStyle/>
        <a:p>
          <a:endParaRPr lang="en-US"/>
        </a:p>
      </dgm:t>
    </dgm:pt>
    <dgm:pt modelId="{B22EB5E8-1AF8-45B5-AA25-7846B84DC4A1}">
      <dgm:prSet custT="1"/>
      <dgm:spPr/>
      <dgm:t>
        <a:bodyPr/>
        <a:lstStyle/>
        <a:p>
          <a:r>
            <a:rPr lang="en-US" sz="1800" dirty="0">
              <a:solidFill>
                <a:schemeClr val="accent1"/>
              </a:solidFill>
            </a:rPr>
            <a:t>Calculating</a:t>
          </a:r>
        </a:p>
      </dgm:t>
    </dgm:pt>
    <dgm:pt modelId="{91158799-ABCE-43D6-84BA-6D1107A6779C}" type="parTrans" cxnId="{25E0359D-9BC3-4F71-A5CF-2D12376F665E}">
      <dgm:prSet/>
      <dgm:spPr/>
      <dgm:t>
        <a:bodyPr/>
        <a:lstStyle/>
        <a:p>
          <a:endParaRPr lang="en-US" sz="2800">
            <a:solidFill>
              <a:schemeClr val="accent1"/>
            </a:solidFill>
          </a:endParaRPr>
        </a:p>
      </dgm:t>
    </dgm:pt>
    <dgm:pt modelId="{7268DAA9-96E3-421C-95DB-581D1F8E58F2}" type="sibTrans" cxnId="{25E0359D-9BC3-4F71-A5CF-2D12376F665E}">
      <dgm:prSet/>
      <dgm:spPr/>
      <dgm:t>
        <a:bodyPr/>
        <a:lstStyle/>
        <a:p>
          <a:endParaRPr lang="en-US" sz="2800">
            <a:solidFill>
              <a:schemeClr val="accent1"/>
            </a:solidFill>
          </a:endParaRPr>
        </a:p>
      </dgm:t>
    </dgm:pt>
    <dgm:pt modelId="{E1BF8C3D-DEAA-4AFF-A53B-D11913F0F443}">
      <dgm:prSet custT="1"/>
      <dgm:spPr/>
      <dgm:t>
        <a:bodyPr/>
        <a:lstStyle/>
        <a:p>
          <a:r>
            <a:rPr lang="en-US" sz="2400" dirty="0">
              <a:solidFill>
                <a:schemeClr val="accent1"/>
              </a:solidFill>
            </a:rPr>
            <a:t>Calculating your tax liability</a:t>
          </a:r>
        </a:p>
      </dgm:t>
    </dgm:pt>
    <dgm:pt modelId="{5FD7B6E8-3165-4EB4-BA6A-5D76296C1277}" type="parTrans" cxnId="{E3CCAE0E-13EC-4A99-87E9-3FEFBFB6C449}">
      <dgm:prSet/>
      <dgm:spPr/>
      <dgm:t>
        <a:bodyPr/>
        <a:lstStyle/>
        <a:p>
          <a:endParaRPr lang="en-US" sz="2800">
            <a:solidFill>
              <a:schemeClr val="accent1"/>
            </a:solidFill>
          </a:endParaRPr>
        </a:p>
      </dgm:t>
    </dgm:pt>
    <dgm:pt modelId="{A54FB6E1-F7E0-47F2-91DF-A11123E58937}" type="sibTrans" cxnId="{E3CCAE0E-13EC-4A99-87E9-3FEFBFB6C449}">
      <dgm:prSet/>
      <dgm:spPr/>
      <dgm:t>
        <a:bodyPr/>
        <a:lstStyle/>
        <a:p>
          <a:endParaRPr lang="en-US" sz="2800">
            <a:solidFill>
              <a:schemeClr val="accent1"/>
            </a:solidFill>
          </a:endParaRPr>
        </a:p>
      </dgm:t>
    </dgm:pt>
    <dgm:pt modelId="{DBDBC4FC-9C52-48F1-9F4E-D032B76A5667}">
      <dgm:prSet custT="1"/>
      <dgm:spPr/>
      <dgm:t>
        <a:bodyPr/>
        <a:lstStyle/>
        <a:p>
          <a:r>
            <a:rPr lang="en-US" sz="1800" dirty="0">
              <a:solidFill>
                <a:schemeClr val="accent1"/>
              </a:solidFill>
            </a:rPr>
            <a:t>Completing and filing</a:t>
          </a:r>
        </a:p>
      </dgm:t>
    </dgm:pt>
    <dgm:pt modelId="{E97712B2-E124-4F93-851F-1D4071268DA6}" type="parTrans" cxnId="{A66D0A9B-95DC-42F4-9737-33458ACC1780}">
      <dgm:prSet/>
      <dgm:spPr/>
      <dgm:t>
        <a:bodyPr/>
        <a:lstStyle/>
        <a:p>
          <a:endParaRPr lang="en-US" sz="2800">
            <a:solidFill>
              <a:schemeClr val="accent1"/>
            </a:solidFill>
          </a:endParaRPr>
        </a:p>
      </dgm:t>
    </dgm:pt>
    <dgm:pt modelId="{DFED7D33-8171-4869-8E9A-D83DF644E66D}" type="sibTrans" cxnId="{A66D0A9B-95DC-42F4-9737-33458ACC1780}">
      <dgm:prSet/>
      <dgm:spPr/>
      <dgm:t>
        <a:bodyPr/>
        <a:lstStyle/>
        <a:p>
          <a:endParaRPr lang="en-US" sz="2800">
            <a:solidFill>
              <a:schemeClr val="accent1"/>
            </a:solidFill>
          </a:endParaRPr>
        </a:p>
      </dgm:t>
    </dgm:pt>
    <dgm:pt modelId="{2F2C59FA-A4E7-4F62-8B9D-3EF9D0FFBFB9}">
      <dgm:prSet custT="1"/>
      <dgm:spPr/>
      <dgm:t>
        <a:bodyPr/>
        <a:lstStyle/>
        <a:p>
          <a:r>
            <a:rPr lang="en-US" sz="2400" dirty="0">
              <a:solidFill>
                <a:schemeClr val="accent1"/>
              </a:solidFill>
            </a:rPr>
            <a:t>Completing and filing tax return on your behalf</a:t>
          </a:r>
        </a:p>
      </dgm:t>
    </dgm:pt>
    <dgm:pt modelId="{DB6C5AC3-BE7F-439C-9338-F9C5FE6E7761}" type="parTrans" cxnId="{40B273A5-46CC-407F-AFC4-E640FDB70957}">
      <dgm:prSet/>
      <dgm:spPr/>
      <dgm:t>
        <a:bodyPr/>
        <a:lstStyle/>
        <a:p>
          <a:endParaRPr lang="en-US" sz="2800">
            <a:solidFill>
              <a:schemeClr val="accent1"/>
            </a:solidFill>
          </a:endParaRPr>
        </a:p>
      </dgm:t>
    </dgm:pt>
    <dgm:pt modelId="{915F9307-22AE-4270-B0CD-1B7861DBC3C0}" type="sibTrans" cxnId="{40B273A5-46CC-407F-AFC4-E640FDB70957}">
      <dgm:prSet/>
      <dgm:spPr/>
      <dgm:t>
        <a:bodyPr/>
        <a:lstStyle/>
        <a:p>
          <a:endParaRPr lang="en-US" sz="2800">
            <a:solidFill>
              <a:schemeClr val="accent1"/>
            </a:solidFill>
          </a:endParaRPr>
        </a:p>
      </dgm:t>
    </dgm:pt>
    <dgm:pt modelId="{31ED371D-8547-4AE9-8E01-9E849AA73CA9}">
      <dgm:prSet custT="1"/>
      <dgm:spPr/>
      <dgm:t>
        <a:bodyPr/>
        <a:lstStyle/>
        <a:p>
          <a:r>
            <a:rPr lang="en-US" sz="1800" dirty="0">
              <a:solidFill>
                <a:schemeClr val="accent1"/>
              </a:solidFill>
            </a:rPr>
            <a:t>Advising</a:t>
          </a:r>
        </a:p>
      </dgm:t>
    </dgm:pt>
    <dgm:pt modelId="{F2E45E05-FE9B-437C-B0E3-0F0DA66721E8}" type="parTrans" cxnId="{24127488-8C54-4673-9B83-88394889EC8F}">
      <dgm:prSet/>
      <dgm:spPr/>
      <dgm:t>
        <a:bodyPr/>
        <a:lstStyle/>
        <a:p>
          <a:endParaRPr lang="en-US" sz="2800">
            <a:solidFill>
              <a:schemeClr val="accent1"/>
            </a:solidFill>
          </a:endParaRPr>
        </a:p>
      </dgm:t>
    </dgm:pt>
    <dgm:pt modelId="{CDFB8260-8B82-4359-97BD-91DA42779918}" type="sibTrans" cxnId="{24127488-8C54-4673-9B83-88394889EC8F}">
      <dgm:prSet/>
      <dgm:spPr/>
      <dgm:t>
        <a:bodyPr/>
        <a:lstStyle/>
        <a:p>
          <a:endParaRPr lang="en-US" sz="2800">
            <a:solidFill>
              <a:schemeClr val="accent1"/>
            </a:solidFill>
          </a:endParaRPr>
        </a:p>
      </dgm:t>
    </dgm:pt>
    <dgm:pt modelId="{F2A4FAF0-2809-4A52-B43A-76F62F448289}">
      <dgm:prSet custT="1"/>
      <dgm:spPr/>
      <dgm:t>
        <a:bodyPr/>
        <a:lstStyle/>
        <a:p>
          <a:r>
            <a:rPr lang="en-US" sz="2400" dirty="0">
              <a:solidFill>
                <a:schemeClr val="accent1"/>
              </a:solidFill>
            </a:rPr>
            <a:t>Advising when various tax payments and their respective amounts are due and payable</a:t>
          </a:r>
        </a:p>
      </dgm:t>
    </dgm:pt>
    <dgm:pt modelId="{B53FB23C-2EA9-4528-AA5E-4E80A69655E6}" type="parTrans" cxnId="{27462630-13A8-4671-B079-2B4A3FF660EB}">
      <dgm:prSet/>
      <dgm:spPr/>
      <dgm:t>
        <a:bodyPr/>
        <a:lstStyle/>
        <a:p>
          <a:endParaRPr lang="en-US" sz="2800">
            <a:solidFill>
              <a:schemeClr val="accent1"/>
            </a:solidFill>
          </a:endParaRPr>
        </a:p>
      </dgm:t>
    </dgm:pt>
    <dgm:pt modelId="{6F437564-ABC7-4B3D-941E-CEED4C3875F2}" type="sibTrans" cxnId="{27462630-13A8-4671-B079-2B4A3FF660EB}">
      <dgm:prSet/>
      <dgm:spPr/>
      <dgm:t>
        <a:bodyPr/>
        <a:lstStyle/>
        <a:p>
          <a:endParaRPr lang="en-US" sz="2800">
            <a:solidFill>
              <a:schemeClr val="accent1"/>
            </a:solidFill>
          </a:endParaRPr>
        </a:p>
      </dgm:t>
    </dgm:pt>
    <dgm:pt modelId="{F667B219-392D-4494-A404-CC825C0D175A}">
      <dgm:prSet custT="1"/>
      <dgm:spPr/>
      <dgm:t>
        <a:bodyPr/>
        <a:lstStyle/>
        <a:p>
          <a:r>
            <a:rPr lang="en-US" sz="1800" dirty="0">
              <a:solidFill>
                <a:schemeClr val="accent1"/>
              </a:solidFill>
            </a:rPr>
            <a:t>Advising</a:t>
          </a:r>
        </a:p>
      </dgm:t>
    </dgm:pt>
    <dgm:pt modelId="{2B0653E0-108B-4E65-B18F-8DE4BA33856A}" type="parTrans" cxnId="{9F2DCB09-D162-4AB8-91AC-785D325BAA0B}">
      <dgm:prSet/>
      <dgm:spPr/>
      <dgm:t>
        <a:bodyPr/>
        <a:lstStyle/>
        <a:p>
          <a:endParaRPr lang="en-US" sz="2800">
            <a:solidFill>
              <a:schemeClr val="accent1"/>
            </a:solidFill>
          </a:endParaRPr>
        </a:p>
      </dgm:t>
    </dgm:pt>
    <dgm:pt modelId="{D7CEA366-828B-4A97-90A1-6E4ABF694ED0}" type="sibTrans" cxnId="{9F2DCB09-D162-4AB8-91AC-785D325BAA0B}">
      <dgm:prSet/>
      <dgm:spPr/>
      <dgm:t>
        <a:bodyPr/>
        <a:lstStyle/>
        <a:p>
          <a:endParaRPr lang="en-US" sz="2800">
            <a:solidFill>
              <a:schemeClr val="accent1"/>
            </a:solidFill>
          </a:endParaRPr>
        </a:p>
      </dgm:t>
    </dgm:pt>
    <dgm:pt modelId="{8D84B78A-4F18-416A-B636-1914D3FF286B}">
      <dgm:prSet custT="1"/>
      <dgm:spPr/>
      <dgm:t>
        <a:bodyPr/>
        <a:lstStyle/>
        <a:p>
          <a:r>
            <a:rPr lang="en-US" sz="2400" dirty="0">
              <a:solidFill>
                <a:schemeClr val="accent1"/>
              </a:solidFill>
            </a:rPr>
            <a:t>Advising on the appropriate record retentions for taxation purposes</a:t>
          </a:r>
        </a:p>
      </dgm:t>
    </dgm:pt>
    <dgm:pt modelId="{DE97DE96-8901-49B8-BF2C-1533F51C3C21}" type="parTrans" cxnId="{52300D9E-39C1-4C4E-903D-975ADF702519}">
      <dgm:prSet/>
      <dgm:spPr/>
      <dgm:t>
        <a:bodyPr/>
        <a:lstStyle/>
        <a:p>
          <a:endParaRPr lang="en-US" sz="2800">
            <a:solidFill>
              <a:schemeClr val="accent1"/>
            </a:solidFill>
          </a:endParaRPr>
        </a:p>
      </dgm:t>
    </dgm:pt>
    <dgm:pt modelId="{DC23EAD7-BB8D-40DC-9CE7-3E9C04D65ED6}" type="sibTrans" cxnId="{52300D9E-39C1-4C4E-903D-975ADF702519}">
      <dgm:prSet/>
      <dgm:spPr/>
      <dgm:t>
        <a:bodyPr/>
        <a:lstStyle/>
        <a:p>
          <a:endParaRPr lang="en-US" sz="2800">
            <a:solidFill>
              <a:schemeClr val="accent1"/>
            </a:solidFill>
          </a:endParaRPr>
        </a:p>
      </dgm:t>
    </dgm:pt>
    <dgm:pt modelId="{2BD90E7F-9504-42DB-A2C6-228279479452}" type="pres">
      <dgm:prSet presAssocID="{3DDB75E6-395E-4741-958C-EC7EA8A069E8}" presName="Name0" presStyleCnt="0">
        <dgm:presLayoutVars>
          <dgm:dir/>
          <dgm:animLvl val="lvl"/>
          <dgm:resizeHandles val="exact"/>
        </dgm:presLayoutVars>
      </dgm:prSet>
      <dgm:spPr/>
    </dgm:pt>
    <dgm:pt modelId="{0FE336FE-914D-45F3-A4A2-629A88E48412}" type="pres">
      <dgm:prSet presAssocID="{B22EB5E8-1AF8-45B5-AA25-7846B84DC4A1}" presName="linNode" presStyleCnt="0"/>
      <dgm:spPr/>
    </dgm:pt>
    <dgm:pt modelId="{23658DB1-B406-43AA-A0F0-F7EA00E5E726}" type="pres">
      <dgm:prSet presAssocID="{B22EB5E8-1AF8-45B5-AA25-7846B84DC4A1}" presName="parentText" presStyleLbl="solidFgAcc1" presStyleIdx="0" presStyleCnt="4">
        <dgm:presLayoutVars>
          <dgm:chMax val="1"/>
          <dgm:bulletEnabled/>
        </dgm:presLayoutVars>
      </dgm:prSet>
      <dgm:spPr/>
    </dgm:pt>
    <dgm:pt modelId="{56D23341-FA25-483A-81F7-7DC2A241D0FD}" type="pres">
      <dgm:prSet presAssocID="{B22EB5E8-1AF8-45B5-AA25-7846B84DC4A1}" presName="descendantText" presStyleLbl="alignNode1" presStyleIdx="0" presStyleCnt="4" custLinFactNeighborY="0">
        <dgm:presLayoutVars>
          <dgm:bulletEnabled/>
        </dgm:presLayoutVars>
      </dgm:prSet>
      <dgm:spPr/>
    </dgm:pt>
    <dgm:pt modelId="{C15E657C-E472-483A-B2C6-8BEAFE2EC3DB}" type="pres">
      <dgm:prSet presAssocID="{7268DAA9-96E3-421C-95DB-581D1F8E58F2}" presName="sp" presStyleCnt="0"/>
      <dgm:spPr/>
    </dgm:pt>
    <dgm:pt modelId="{AAAF95DC-A5C6-4609-BC37-803E0A21542D}" type="pres">
      <dgm:prSet presAssocID="{DBDBC4FC-9C52-48F1-9F4E-D032B76A5667}" presName="linNode" presStyleCnt="0"/>
      <dgm:spPr/>
    </dgm:pt>
    <dgm:pt modelId="{9278C539-4544-4F9F-90A5-AE4938AE56A5}" type="pres">
      <dgm:prSet presAssocID="{DBDBC4FC-9C52-48F1-9F4E-D032B76A5667}" presName="parentText" presStyleLbl="solidFgAcc1" presStyleIdx="1" presStyleCnt="4">
        <dgm:presLayoutVars>
          <dgm:chMax val="1"/>
          <dgm:bulletEnabled/>
        </dgm:presLayoutVars>
      </dgm:prSet>
      <dgm:spPr/>
    </dgm:pt>
    <dgm:pt modelId="{3AB58AB3-BFAA-49A8-A4EA-0F913314D91A}" type="pres">
      <dgm:prSet presAssocID="{DBDBC4FC-9C52-48F1-9F4E-D032B76A5667}" presName="descendantText" presStyleLbl="alignNode1" presStyleIdx="1" presStyleCnt="4">
        <dgm:presLayoutVars>
          <dgm:bulletEnabled/>
        </dgm:presLayoutVars>
      </dgm:prSet>
      <dgm:spPr/>
    </dgm:pt>
    <dgm:pt modelId="{E75E369E-1BCA-4248-9F4D-98FA18B0007A}" type="pres">
      <dgm:prSet presAssocID="{DFED7D33-8171-4869-8E9A-D83DF644E66D}" presName="sp" presStyleCnt="0"/>
      <dgm:spPr/>
    </dgm:pt>
    <dgm:pt modelId="{34067E85-237B-411D-B8D5-E99CBC9C9D6F}" type="pres">
      <dgm:prSet presAssocID="{31ED371D-8547-4AE9-8E01-9E849AA73CA9}" presName="linNode" presStyleCnt="0"/>
      <dgm:spPr/>
    </dgm:pt>
    <dgm:pt modelId="{5E3A2018-3860-43CF-AF72-E32A09F8802D}" type="pres">
      <dgm:prSet presAssocID="{31ED371D-8547-4AE9-8E01-9E849AA73CA9}" presName="parentText" presStyleLbl="solidFgAcc1" presStyleIdx="2" presStyleCnt="4">
        <dgm:presLayoutVars>
          <dgm:chMax val="1"/>
          <dgm:bulletEnabled/>
        </dgm:presLayoutVars>
      </dgm:prSet>
      <dgm:spPr/>
    </dgm:pt>
    <dgm:pt modelId="{EAB9327B-4E2D-4FB3-9766-A86E629128CB}" type="pres">
      <dgm:prSet presAssocID="{31ED371D-8547-4AE9-8E01-9E849AA73CA9}" presName="descendantText" presStyleLbl="alignNode1" presStyleIdx="2" presStyleCnt="4">
        <dgm:presLayoutVars>
          <dgm:bulletEnabled/>
        </dgm:presLayoutVars>
      </dgm:prSet>
      <dgm:spPr/>
    </dgm:pt>
    <dgm:pt modelId="{4EACF97E-A5D1-4773-9B66-4300FE61FAB7}" type="pres">
      <dgm:prSet presAssocID="{CDFB8260-8B82-4359-97BD-91DA42779918}" presName="sp" presStyleCnt="0"/>
      <dgm:spPr/>
    </dgm:pt>
    <dgm:pt modelId="{F56F53F6-140E-4722-8EC8-9C34543DC822}" type="pres">
      <dgm:prSet presAssocID="{F667B219-392D-4494-A404-CC825C0D175A}" presName="linNode" presStyleCnt="0"/>
      <dgm:spPr/>
    </dgm:pt>
    <dgm:pt modelId="{05E6BCCF-6240-456D-8E6C-EECD84470296}" type="pres">
      <dgm:prSet presAssocID="{F667B219-392D-4494-A404-CC825C0D175A}" presName="parentText" presStyleLbl="solidFgAcc1" presStyleIdx="3" presStyleCnt="4">
        <dgm:presLayoutVars>
          <dgm:chMax val="1"/>
          <dgm:bulletEnabled/>
        </dgm:presLayoutVars>
      </dgm:prSet>
      <dgm:spPr/>
    </dgm:pt>
    <dgm:pt modelId="{0BA6FFE1-BDC3-4BB3-BFB8-B979BCA52B03}" type="pres">
      <dgm:prSet presAssocID="{F667B219-392D-4494-A404-CC825C0D175A}" presName="descendantText" presStyleLbl="alignNode1" presStyleIdx="3" presStyleCnt="4">
        <dgm:presLayoutVars>
          <dgm:bulletEnabled/>
        </dgm:presLayoutVars>
      </dgm:prSet>
      <dgm:spPr/>
    </dgm:pt>
  </dgm:ptLst>
  <dgm:cxnLst>
    <dgm:cxn modelId="{9F2DCB09-D162-4AB8-91AC-785D325BAA0B}" srcId="{3DDB75E6-395E-4741-958C-EC7EA8A069E8}" destId="{F667B219-392D-4494-A404-CC825C0D175A}" srcOrd="3" destOrd="0" parTransId="{2B0653E0-108B-4E65-B18F-8DE4BA33856A}" sibTransId="{D7CEA366-828B-4A97-90A1-6E4ABF694ED0}"/>
    <dgm:cxn modelId="{E3CCAE0E-13EC-4A99-87E9-3FEFBFB6C449}" srcId="{B22EB5E8-1AF8-45B5-AA25-7846B84DC4A1}" destId="{E1BF8C3D-DEAA-4AFF-A53B-D11913F0F443}" srcOrd="0" destOrd="0" parTransId="{5FD7B6E8-3165-4EB4-BA6A-5D76296C1277}" sibTransId="{A54FB6E1-F7E0-47F2-91DF-A11123E58937}"/>
    <dgm:cxn modelId="{27462630-13A8-4671-B079-2B4A3FF660EB}" srcId="{31ED371D-8547-4AE9-8E01-9E849AA73CA9}" destId="{F2A4FAF0-2809-4A52-B43A-76F62F448289}" srcOrd="0" destOrd="0" parTransId="{B53FB23C-2EA9-4528-AA5E-4E80A69655E6}" sibTransId="{6F437564-ABC7-4B3D-941E-CEED4C3875F2}"/>
    <dgm:cxn modelId="{D694DA30-D028-4884-9F41-74B480B0F1DE}" type="presOf" srcId="{31ED371D-8547-4AE9-8E01-9E849AA73CA9}" destId="{5E3A2018-3860-43CF-AF72-E32A09F8802D}" srcOrd="0" destOrd="0" presId="urn:microsoft.com/office/officeart/2016/7/layout/VerticalHollowActionList"/>
    <dgm:cxn modelId="{D70E3564-73C6-4967-8552-274AAC64A9A4}" type="presOf" srcId="{B22EB5E8-1AF8-45B5-AA25-7846B84DC4A1}" destId="{23658DB1-B406-43AA-A0F0-F7EA00E5E726}" srcOrd="0" destOrd="0" presId="urn:microsoft.com/office/officeart/2016/7/layout/VerticalHollowActionList"/>
    <dgm:cxn modelId="{413D694C-8E19-4523-A515-31D38EF7C810}" type="presOf" srcId="{3DDB75E6-395E-4741-958C-EC7EA8A069E8}" destId="{2BD90E7F-9504-42DB-A2C6-228279479452}" srcOrd="0" destOrd="0" presId="urn:microsoft.com/office/officeart/2016/7/layout/VerticalHollowActionList"/>
    <dgm:cxn modelId="{718BA779-EB8A-4F3F-93FB-3DE974FDEBA4}" type="presOf" srcId="{E1BF8C3D-DEAA-4AFF-A53B-D11913F0F443}" destId="{56D23341-FA25-483A-81F7-7DC2A241D0FD}" srcOrd="0" destOrd="0" presId="urn:microsoft.com/office/officeart/2016/7/layout/VerticalHollowActionList"/>
    <dgm:cxn modelId="{24127488-8C54-4673-9B83-88394889EC8F}" srcId="{3DDB75E6-395E-4741-958C-EC7EA8A069E8}" destId="{31ED371D-8547-4AE9-8E01-9E849AA73CA9}" srcOrd="2" destOrd="0" parTransId="{F2E45E05-FE9B-437C-B0E3-0F0DA66721E8}" sibTransId="{CDFB8260-8B82-4359-97BD-91DA42779918}"/>
    <dgm:cxn modelId="{A66D0A9B-95DC-42F4-9737-33458ACC1780}" srcId="{3DDB75E6-395E-4741-958C-EC7EA8A069E8}" destId="{DBDBC4FC-9C52-48F1-9F4E-D032B76A5667}" srcOrd="1" destOrd="0" parTransId="{E97712B2-E124-4F93-851F-1D4071268DA6}" sibTransId="{DFED7D33-8171-4869-8E9A-D83DF644E66D}"/>
    <dgm:cxn modelId="{25E0359D-9BC3-4F71-A5CF-2D12376F665E}" srcId="{3DDB75E6-395E-4741-958C-EC7EA8A069E8}" destId="{B22EB5E8-1AF8-45B5-AA25-7846B84DC4A1}" srcOrd="0" destOrd="0" parTransId="{91158799-ABCE-43D6-84BA-6D1107A6779C}" sibTransId="{7268DAA9-96E3-421C-95DB-581D1F8E58F2}"/>
    <dgm:cxn modelId="{52300D9E-39C1-4C4E-903D-975ADF702519}" srcId="{F667B219-392D-4494-A404-CC825C0D175A}" destId="{8D84B78A-4F18-416A-B636-1914D3FF286B}" srcOrd="0" destOrd="0" parTransId="{DE97DE96-8901-49B8-BF2C-1533F51C3C21}" sibTransId="{DC23EAD7-BB8D-40DC-9CE7-3E9C04D65ED6}"/>
    <dgm:cxn modelId="{22D580A0-26DA-47B0-A5E7-A71785F7E7FD}" type="presOf" srcId="{2F2C59FA-A4E7-4F62-8B9D-3EF9D0FFBFB9}" destId="{3AB58AB3-BFAA-49A8-A4EA-0F913314D91A}" srcOrd="0" destOrd="0" presId="urn:microsoft.com/office/officeart/2016/7/layout/VerticalHollowActionList"/>
    <dgm:cxn modelId="{40B273A5-46CC-407F-AFC4-E640FDB70957}" srcId="{DBDBC4FC-9C52-48F1-9F4E-D032B76A5667}" destId="{2F2C59FA-A4E7-4F62-8B9D-3EF9D0FFBFB9}" srcOrd="0" destOrd="0" parTransId="{DB6C5AC3-BE7F-439C-9338-F9C5FE6E7761}" sibTransId="{915F9307-22AE-4270-B0CD-1B7861DBC3C0}"/>
    <dgm:cxn modelId="{DBFEA5C5-7CE8-4D20-A258-5B823D884275}" type="presOf" srcId="{F667B219-392D-4494-A404-CC825C0D175A}" destId="{05E6BCCF-6240-456D-8E6C-EECD84470296}" srcOrd="0" destOrd="0" presId="urn:microsoft.com/office/officeart/2016/7/layout/VerticalHollowActionList"/>
    <dgm:cxn modelId="{598698C7-39EA-48DD-8464-1FB0B4E70946}" type="presOf" srcId="{8D84B78A-4F18-416A-B636-1914D3FF286B}" destId="{0BA6FFE1-BDC3-4BB3-BFB8-B979BCA52B03}" srcOrd="0" destOrd="0" presId="urn:microsoft.com/office/officeart/2016/7/layout/VerticalHollowActionList"/>
    <dgm:cxn modelId="{A953A5E9-5C41-49E5-A940-CEDBE29922D2}" type="presOf" srcId="{DBDBC4FC-9C52-48F1-9F4E-D032B76A5667}" destId="{9278C539-4544-4F9F-90A5-AE4938AE56A5}" srcOrd="0" destOrd="0" presId="urn:microsoft.com/office/officeart/2016/7/layout/VerticalHollowActionList"/>
    <dgm:cxn modelId="{FC4E32EF-9ED7-4070-8DEE-189ADBFF1CA7}" type="presOf" srcId="{F2A4FAF0-2809-4A52-B43A-76F62F448289}" destId="{EAB9327B-4E2D-4FB3-9766-A86E629128CB}" srcOrd="0" destOrd="0" presId="urn:microsoft.com/office/officeart/2016/7/layout/VerticalHollowActionList"/>
    <dgm:cxn modelId="{80BB1D3A-FBBE-4B16-B0AA-616ED427D5C9}" type="presParOf" srcId="{2BD90E7F-9504-42DB-A2C6-228279479452}" destId="{0FE336FE-914D-45F3-A4A2-629A88E48412}" srcOrd="0" destOrd="0" presId="urn:microsoft.com/office/officeart/2016/7/layout/VerticalHollowActionList"/>
    <dgm:cxn modelId="{965D4F4C-8FC9-4014-8C67-1987F6C24F38}" type="presParOf" srcId="{0FE336FE-914D-45F3-A4A2-629A88E48412}" destId="{23658DB1-B406-43AA-A0F0-F7EA00E5E726}" srcOrd="0" destOrd="0" presId="urn:microsoft.com/office/officeart/2016/7/layout/VerticalHollowActionList"/>
    <dgm:cxn modelId="{C3623CD6-1A64-4FFB-AC98-635BF7EFC090}" type="presParOf" srcId="{0FE336FE-914D-45F3-A4A2-629A88E48412}" destId="{56D23341-FA25-483A-81F7-7DC2A241D0FD}" srcOrd="1" destOrd="0" presId="urn:microsoft.com/office/officeart/2016/7/layout/VerticalHollowActionList"/>
    <dgm:cxn modelId="{DA4EDE73-5CBA-43D0-A80A-4C3AFC565419}" type="presParOf" srcId="{2BD90E7F-9504-42DB-A2C6-228279479452}" destId="{C15E657C-E472-483A-B2C6-8BEAFE2EC3DB}" srcOrd="1" destOrd="0" presId="urn:microsoft.com/office/officeart/2016/7/layout/VerticalHollowActionList"/>
    <dgm:cxn modelId="{4644B8AE-D573-43BE-AED3-47FB840D515E}" type="presParOf" srcId="{2BD90E7F-9504-42DB-A2C6-228279479452}" destId="{AAAF95DC-A5C6-4609-BC37-803E0A21542D}" srcOrd="2" destOrd="0" presId="urn:microsoft.com/office/officeart/2016/7/layout/VerticalHollowActionList"/>
    <dgm:cxn modelId="{040F6CB2-E21C-4CFD-9229-8D3A0FF7AB6E}" type="presParOf" srcId="{AAAF95DC-A5C6-4609-BC37-803E0A21542D}" destId="{9278C539-4544-4F9F-90A5-AE4938AE56A5}" srcOrd="0" destOrd="0" presId="urn:microsoft.com/office/officeart/2016/7/layout/VerticalHollowActionList"/>
    <dgm:cxn modelId="{9C78EC32-95A7-4B81-A980-E2AA083E77C2}" type="presParOf" srcId="{AAAF95DC-A5C6-4609-BC37-803E0A21542D}" destId="{3AB58AB3-BFAA-49A8-A4EA-0F913314D91A}" srcOrd="1" destOrd="0" presId="urn:microsoft.com/office/officeart/2016/7/layout/VerticalHollowActionList"/>
    <dgm:cxn modelId="{23F6F9C1-03D5-47CF-ABD4-81AAD15E1D8D}" type="presParOf" srcId="{2BD90E7F-9504-42DB-A2C6-228279479452}" destId="{E75E369E-1BCA-4248-9F4D-98FA18B0007A}" srcOrd="3" destOrd="0" presId="urn:microsoft.com/office/officeart/2016/7/layout/VerticalHollowActionList"/>
    <dgm:cxn modelId="{0D5D1491-C18D-4FA0-A76B-F6E1CD431471}" type="presParOf" srcId="{2BD90E7F-9504-42DB-A2C6-228279479452}" destId="{34067E85-237B-411D-B8D5-E99CBC9C9D6F}" srcOrd="4" destOrd="0" presId="urn:microsoft.com/office/officeart/2016/7/layout/VerticalHollowActionList"/>
    <dgm:cxn modelId="{6819BF88-CF62-4199-8C07-733255A85842}" type="presParOf" srcId="{34067E85-237B-411D-B8D5-E99CBC9C9D6F}" destId="{5E3A2018-3860-43CF-AF72-E32A09F8802D}" srcOrd="0" destOrd="0" presId="urn:microsoft.com/office/officeart/2016/7/layout/VerticalHollowActionList"/>
    <dgm:cxn modelId="{D1DA7081-F4DE-41D6-942E-1825C47D74F9}" type="presParOf" srcId="{34067E85-237B-411D-B8D5-E99CBC9C9D6F}" destId="{EAB9327B-4E2D-4FB3-9766-A86E629128CB}" srcOrd="1" destOrd="0" presId="urn:microsoft.com/office/officeart/2016/7/layout/VerticalHollowActionList"/>
    <dgm:cxn modelId="{AEDD450F-A32E-47FF-8DD8-08B39239E386}" type="presParOf" srcId="{2BD90E7F-9504-42DB-A2C6-228279479452}" destId="{4EACF97E-A5D1-4773-9B66-4300FE61FAB7}" srcOrd="5" destOrd="0" presId="urn:microsoft.com/office/officeart/2016/7/layout/VerticalHollowActionList"/>
    <dgm:cxn modelId="{B1D6BF37-47DE-4647-9961-0FCC70F09DA7}" type="presParOf" srcId="{2BD90E7F-9504-42DB-A2C6-228279479452}" destId="{F56F53F6-140E-4722-8EC8-9C34543DC822}" srcOrd="6" destOrd="0" presId="urn:microsoft.com/office/officeart/2016/7/layout/VerticalHollowActionList"/>
    <dgm:cxn modelId="{71946CEB-D508-4A96-AC95-BD1C09C43629}" type="presParOf" srcId="{F56F53F6-140E-4722-8EC8-9C34543DC822}" destId="{05E6BCCF-6240-456D-8E6C-EECD84470296}" srcOrd="0" destOrd="0" presId="urn:microsoft.com/office/officeart/2016/7/layout/VerticalHollowActionList"/>
    <dgm:cxn modelId="{12A07E38-0D38-40B3-B16D-49949F1EE8AE}" type="presParOf" srcId="{F56F53F6-140E-4722-8EC8-9C34543DC822}" destId="{0BA6FFE1-BDC3-4BB3-BFB8-B979BCA52B03}" srcOrd="1" destOrd="0" presId="urn:microsoft.com/office/officeart/2016/7/layout/VerticalHollow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3AB90C-6CC5-44FC-B0E6-7AD1CCA01F38}" type="doc">
      <dgm:prSet loTypeId="urn:microsoft.com/office/officeart/2005/8/layout/vProcess5" loCatId="process" qsTypeId="urn:microsoft.com/office/officeart/2005/8/quickstyle/simple5" qsCatId="simple" csTypeId="urn:microsoft.com/office/officeart/2005/8/colors/accent3_2" csCatId="accent3" phldr="1"/>
      <dgm:spPr/>
      <dgm:t>
        <a:bodyPr/>
        <a:lstStyle/>
        <a:p>
          <a:endParaRPr lang="en-US"/>
        </a:p>
      </dgm:t>
    </dgm:pt>
    <dgm:pt modelId="{C8B982E9-E5EA-4468-AC00-B809F234A41C}">
      <dgm:prSet custT="1"/>
      <dgm:spPr/>
      <dgm:t>
        <a:bodyPr/>
        <a:lstStyle/>
        <a:p>
          <a:r>
            <a:rPr lang="en-US" sz="1600" dirty="0"/>
            <a:t>Tax compliance for corporates, Trusts and Individuals;</a:t>
          </a:r>
        </a:p>
      </dgm:t>
    </dgm:pt>
    <dgm:pt modelId="{9C77A287-6246-45AB-BA2C-63E170A0061D}" type="parTrans" cxnId="{E95EC5DC-ACC0-4787-A0AB-2EFD0845B7E2}">
      <dgm:prSet/>
      <dgm:spPr/>
      <dgm:t>
        <a:bodyPr/>
        <a:lstStyle/>
        <a:p>
          <a:endParaRPr lang="en-US" sz="2800"/>
        </a:p>
      </dgm:t>
    </dgm:pt>
    <dgm:pt modelId="{2579312E-36D8-4CFD-93DE-98B4BBBD56B5}" type="sibTrans" cxnId="{E95EC5DC-ACC0-4787-A0AB-2EFD0845B7E2}">
      <dgm:prSet/>
      <dgm:spPr/>
      <dgm:t>
        <a:bodyPr/>
        <a:lstStyle/>
        <a:p>
          <a:endParaRPr lang="en-US" sz="2800"/>
        </a:p>
      </dgm:t>
    </dgm:pt>
    <dgm:pt modelId="{84A050DF-51AD-4273-A1AC-465C0DF43F47}">
      <dgm:prSet custT="1"/>
      <dgm:spPr/>
      <dgm:t>
        <a:bodyPr/>
        <a:lstStyle/>
        <a:p>
          <a:r>
            <a:rPr lang="en-US" sz="1600" dirty="0"/>
            <a:t>Completion and lodging of tax returns;</a:t>
          </a:r>
        </a:p>
      </dgm:t>
    </dgm:pt>
    <dgm:pt modelId="{FC3CEF5A-27AD-4AC0-8514-614DC3AC1BFC}" type="parTrans" cxnId="{612B640C-F8E0-49EB-84F2-862D1F11768E}">
      <dgm:prSet/>
      <dgm:spPr/>
      <dgm:t>
        <a:bodyPr/>
        <a:lstStyle/>
        <a:p>
          <a:endParaRPr lang="en-US" sz="2800"/>
        </a:p>
      </dgm:t>
    </dgm:pt>
    <dgm:pt modelId="{E9AFDED3-A28D-483E-B6A0-113BBEBA640F}" type="sibTrans" cxnId="{612B640C-F8E0-49EB-84F2-862D1F11768E}">
      <dgm:prSet/>
      <dgm:spPr/>
      <dgm:t>
        <a:bodyPr/>
        <a:lstStyle/>
        <a:p>
          <a:endParaRPr lang="en-US" sz="2800"/>
        </a:p>
      </dgm:t>
    </dgm:pt>
    <dgm:pt modelId="{1EA9685F-7A50-4A30-A563-41EB6789E9CA}">
      <dgm:prSet custT="1"/>
      <dgm:spPr/>
      <dgm:t>
        <a:bodyPr/>
        <a:lstStyle/>
        <a:p>
          <a:r>
            <a:rPr lang="en-US" sz="1600" dirty="0"/>
            <a:t>Preparation and lodging of VAT returns from accounting records; </a:t>
          </a:r>
        </a:p>
      </dgm:t>
    </dgm:pt>
    <dgm:pt modelId="{2FA57925-C42A-4AE4-BDF2-5CEADC1B22A5}" type="parTrans" cxnId="{C6CC460A-6BC0-4B8E-A59B-BB174B1C8841}">
      <dgm:prSet/>
      <dgm:spPr/>
      <dgm:t>
        <a:bodyPr/>
        <a:lstStyle/>
        <a:p>
          <a:endParaRPr lang="en-US" sz="2800"/>
        </a:p>
      </dgm:t>
    </dgm:pt>
    <dgm:pt modelId="{25406095-67D6-4C4C-AFB5-9CDEAB592670}" type="sibTrans" cxnId="{C6CC460A-6BC0-4B8E-A59B-BB174B1C8841}">
      <dgm:prSet/>
      <dgm:spPr/>
      <dgm:t>
        <a:bodyPr/>
        <a:lstStyle/>
        <a:p>
          <a:endParaRPr lang="en-US" sz="2800"/>
        </a:p>
      </dgm:t>
    </dgm:pt>
    <dgm:pt modelId="{2B68FAC3-250A-458C-8A3F-9D01007375E6}">
      <dgm:prSet custT="1"/>
      <dgm:spPr/>
      <dgm:t>
        <a:bodyPr/>
        <a:lstStyle/>
        <a:p>
          <a:r>
            <a:rPr lang="en-US" sz="1600" dirty="0"/>
            <a:t>Registration as an employer, registration for provisional tax, income tax, workmen's compensation, VAT, UIF, SDL and PAYE;</a:t>
          </a:r>
        </a:p>
      </dgm:t>
    </dgm:pt>
    <dgm:pt modelId="{6EA38BCF-B084-46F0-A844-78C8F9DB26F3}" type="parTrans" cxnId="{DC07CF42-031B-49D7-8B16-0ED0E8A9E818}">
      <dgm:prSet/>
      <dgm:spPr/>
      <dgm:t>
        <a:bodyPr/>
        <a:lstStyle/>
        <a:p>
          <a:endParaRPr lang="en-US" sz="2800"/>
        </a:p>
      </dgm:t>
    </dgm:pt>
    <dgm:pt modelId="{41A3EA84-647C-4210-B97E-4544351F6F85}" type="sibTrans" cxnId="{DC07CF42-031B-49D7-8B16-0ED0E8A9E818}">
      <dgm:prSet/>
      <dgm:spPr/>
      <dgm:t>
        <a:bodyPr/>
        <a:lstStyle/>
        <a:p>
          <a:endParaRPr lang="en-US" sz="2800"/>
        </a:p>
      </dgm:t>
    </dgm:pt>
    <dgm:pt modelId="{74C56909-7A97-41C8-A511-C8933D20B6C6}">
      <dgm:prSet custT="1"/>
      <dgm:spPr/>
      <dgm:t>
        <a:bodyPr/>
        <a:lstStyle/>
        <a:p>
          <a:r>
            <a:rPr lang="en-US" sz="1600" dirty="0"/>
            <a:t>Implications of income tax legislation and capital gains tax legislation;</a:t>
          </a:r>
        </a:p>
      </dgm:t>
    </dgm:pt>
    <dgm:pt modelId="{3E1D4385-01FA-4977-A840-56CD713F2E36}" type="parTrans" cxnId="{0FC2E85A-8B68-4DD2-BC24-BF8A4505A672}">
      <dgm:prSet/>
      <dgm:spPr/>
      <dgm:t>
        <a:bodyPr/>
        <a:lstStyle/>
        <a:p>
          <a:endParaRPr lang="en-US" sz="2800"/>
        </a:p>
      </dgm:t>
    </dgm:pt>
    <dgm:pt modelId="{1939110C-9105-4683-A377-6949A35D679E}" type="sibTrans" cxnId="{0FC2E85A-8B68-4DD2-BC24-BF8A4505A672}">
      <dgm:prSet/>
      <dgm:spPr/>
      <dgm:t>
        <a:bodyPr/>
        <a:lstStyle/>
        <a:p>
          <a:endParaRPr lang="en-US" sz="2800"/>
        </a:p>
      </dgm:t>
    </dgm:pt>
    <dgm:pt modelId="{384CEA9D-3D84-4C07-B4E3-6A931087915A}">
      <dgm:prSet custT="1"/>
      <dgm:spPr/>
    </dgm:pt>
    <dgm:pt modelId="{FC8FE776-05F3-48A1-9B4C-23977D49DB83}" type="parTrans" cxnId="{BB5A9132-F631-4432-B8D1-4BE03DF41042}">
      <dgm:prSet/>
      <dgm:spPr/>
      <dgm:t>
        <a:bodyPr/>
        <a:lstStyle/>
        <a:p>
          <a:endParaRPr lang="en-US" sz="2800"/>
        </a:p>
      </dgm:t>
    </dgm:pt>
    <dgm:pt modelId="{6725E4D5-BCCE-48F5-9DA2-93997AB6B030}" type="sibTrans" cxnId="{BB5A9132-F631-4432-B8D1-4BE03DF41042}">
      <dgm:prSet/>
      <dgm:spPr/>
      <dgm:t>
        <a:bodyPr/>
        <a:lstStyle/>
        <a:p>
          <a:endParaRPr lang="en-US" sz="2800"/>
        </a:p>
      </dgm:t>
    </dgm:pt>
    <dgm:pt modelId="{69BF3A4D-A68F-430C-BC50-EA92B55191CE}">
      <dgm:prSet custT="1"/>
      <dgm:spPr/>
    </dgm:pt>
    <dgm:pt modelId="{CFD508A3-6763-47EE-BD1A-D43540B0BDB9}" type="parTrans" cxnId="{DCB78810-D7EC-45EE-AB0D-9F8BB6C32C0E}">
      <dgm:prSet/>
      <dgm:spPr/>
      <dgm:t>
        <a:bodyPr/>
        <a:lstStyle/>
        <a:p>
          <a:endParaRPr lang="en-US" sz="2800"/>
        </a:p>
      </dgm:t>
    </dgm:pt>
    <dgm:pt modelId="{3B263A8D-0CA9-4A43-A1E9-B2B9BD9CDE21}" type="sibTrans" cxnId="{DCB78810-D7EC-45EE-AB0D-9F8BB6C32C0E}">
      <dgm:prSet/>
      <dgm:spPr/>
      <dgm:t>
        <a:bodyPr/>
        <a:lstStyle/>
        <a:p>
          <a:endParaRPr lang="en-US" sz="2800"/>
        </a:p>
      </dgm:t>
    </dgm:pt>
    <dgm:pt modelId="{F2A9948F-B1FE-4BB6-8F2B-D238C5A1FAE0}" type="pres">
      <dgm:prSet presAssocID="{A33AB90C-6CC5-44FC-B0E6-7AD1CCA01F38}" presName="outerComposite" presStyleCnt="0">
        <dgm:presLayoutVars>
          <dgm:chMax val="5"/>
          <dgm:dir/>
          <dgm:resizeHandles val="exact"/>
        </dgm:presLayoutVars>
      </dgm:prSet>
      <dgm:spPr/>
    </dgm:pt>
    <dgm:pt modelId="{FF9EFAA8-AA59-45EB-B238-F3A4FB53B967}" type="pres">
      <dgm:prSet presAssocID="{A33AB90C-6CC5-44FC-B0E6-7AD1CCA01F38}" presName="dummyMaxCanvas" presStyleCnt="0">
        <dgm:presLayoutVars/>
      </dgm:prSet>
      <dgm:spPr/>
    </dgm:pt>
    <dgm:pt modelId="{D7EB9708-CFD2-40F7-96E1-EB01D52B8CA4}" type="pres">
      <dgm:prSet presAssocID="{A33AB90C-6CC5-44FC-B0E6-7AD1CCA01F38}" presName="FiveNodes_1" presStyleLbl="node1" presStyleIdx="0" presStyleCnt="5">
        <dgm:presLayoutVars>
          <dgm:bulletEnabled val="1"/>
        </dgm:presLayoutVars>
      </dgm:prSet>
      <dgm:spPr/>
    </dgm:pt>
    <dgm:pt modelId="{BED5D1AE-66A0-4526-800C-2352DA39CE6C}" type="pres">
      <dgm:prSet presAssocID="{A33AB90C-6CC5-44FC-B0E6-7AD1CCA01F38}" presName="FiveNodes_2" presStyleLbl="node1" presStyleIdx="1" presStyleCnt="5">
        <dgm:presLayoutVars>
          <dgm:bulletEnabled val="1"/>
        </dgm:presLayoutVars>
      </dgm:prSet>
      <dgm:spPr/>
    </dgm:pt>
    <dgm:pt modelId="{06C3DBCF-D495-4DFD-B748-D9E0E7487CB8}" type="pres">
      <dgm:prSet presAssocID="{A33AB90C-6CC5-44FC-B0E6-7AD1CCA01F38}" presName="FiveNodes_3" presStyleLbl="node1" presStyleIdx="2" presStyleCnt="5">
        <dgm:presLayoutVars>
          <dgm:bulletEnabled val="1"/>
        </dgm:presLayoutVars>
      </dgm:prSet>
      <dgm:spPr/>
    </dgm:pt>
    <dgm:pt modelId="{00879C17-1BE1-4C3E-974B-00877EDFC99F}" type="pres">
      <dgm:prSet presAssocID="{A33AB90C-6CC5-44FC-B0E6-7AD1CCA01F38}" presName="FiveNodes_4" presStyleLbl="node1" presStyleIdx="3" presStyleCnt="5">
        <dgm:presLayoutVars>
          <dgm:bulletEnabled val="1"/>
        </dgm:presLayoutVars>
      </dgm:prSet>
      <dgm:spPr/>
    </dgm:pt>
    <dgm:pt modelId="{7F3413F9-BD71-402A-84CD-5E3A4D8F0BCA}" type="pres">
      <dgm:prSet presAssocID="{A33AB90C-6CC5-44FC-B0E6-7AD1CCA01F38}" presName="FiveNodes_5" presStyleLbl="node1" presStyleIdx="4" presStyleCnt="5">
        <dgm:presLayoutVars>
          <dgm:bulletEnabled val="1"/>
        </dgm:presLayoutVars>
      </dgm:prSet>
      <dgm:spPr/>
    </dgm:pt>
    <dgm:pt modelId="{6850CE1B-952C-4A84-8118-CCADA8F32781}" type="pres">
      <dgm:prSet presAssocID="{A33AB90C-6CC5-44FC-B0E6-7AD1CCA01F38}" presName="FiveConn_1-2" presStyleLbl="fgAccFollowNode1" presStyleIdx="0" presStyleCnt="4">
        <dgm:presLayoutVars>
          <dgm:bulletEnabled val="1"/>
        </dgm:presLayoutVars>
      </dgm:prSet>
      <dgm:spPr/>
    </dgm:pt>
    <dgm:pt modelId="{37ACCE2A-65E4-4D91-9E09-5CA8BBA34F02}" type="pres">
      <dgm:prSet presAssocID="{A33AB90C-6CC5-44FC-B0E6-7AD1CCA01F38}" presName="FiveConn_2-3" presStyleLbl="fgAccFollowNode1" presStyleIdx="1" presStyleCnt="4">
        <dgm:presLayoutVars>
          <dgm:bulletEnabled val="1"/>
        </dgm:presLayoutVars>
      </dgm:prSet>
      <dgm:spPr/>
    </dgm:pt>
    <dgm:pt modelId="{B41DAAC2-838C-481E-94E8-9A539568E1BB}" type="pres">
      <dgm:prSet presAssocID="{A33AB90C-6CC5-44FC-B0E6-7AD1CCA01F38}" presName="FiveConn_3-4" presStyleLbl="fgAccFollowNode1" presStyleIdx="2" presStyleCnt="4">
        <dgm:presLayoutVars>
          <dgm:bulletEnabled val="1"/>
        </dgm:presLayoutVars>
      </dgm:prSet>
      <dgm:spPr/>
    </dgm:pt>
    <dgm:pt modelId="{54F621B4-DB13-4D94-A4A7-AEC09FCBDBE2}" type="pres">
      <dgm:prSet presAssocID="{A33AB90C-6CC5-44FC-B0E6-7AD1CCA01F38}" presName="FiveConn_4-5" presStyleLbl="fgAccFollowNode1" presStyleIdx="3" presStyleCnt="4">
        <dgm:presLayoutVars>
          <dgm:bulletEnabled val="1"/>
        </dgm:presLayoutVars>
      </dgm:prSet>
      <dgm:spPr/>
    </dgm:pt>
    <dgm:pt modelId="{80E8831A-7A84-4D93-A90F-0EAB19086C47}" type="pres">
      <dgm:prSet presAssocID="{A33AB90C-6CC5-44FC-B0E6-7AD1CCA01F38}" presName="FiveNodes_1_text" presStyleLbl="node1" presStyleIdx="4" presStyleCnt="5">
        <dgm:presLayoutVars>
          <dgm:bulletEnabled val="1"/>
        </dgm:presLayoutVars>
      </dgm:prSet>
      <dgm:spPr/>
    </dgm:pt>
    <dgm:pt modelId="{BF3BAC64-2F6E-487D-8950-5A2EF5A48D95}" type="pres">
      <dgm:prSet presAssocID="{A33AB90C-6CC5-44FC-B0E6-7AD1CCA01F38}" presName="FiveNodes_2_text" presStyleLbl="node1" presStyleIdx="4" presStyleCnt="5">
        <dgm:presLayoutVars>
          <dgm:bulletEnabled val="1"/>
        </dgm:presLayoutVars>
      </dgm:prSet>
      <dgm:spPr/>
    </dgm:pt>
    <dgm:pt modelId="{2B2A45FA-AE8A-4D28-8F47-2E4F9982CB1A}" type="pres">
      <dgm:prSet presAssocID="{A33AB90C-6CC5-44FC-B0E6-7AD1CCA01F38}" presName="FiveNodes_3_text" presStyleLbl="node1" presStyleIdx="4" presStyleCnt="5">
        <dgm:presLayoutVars>
          <dgm:bulletEnabled val="1"/>
        </dgm:presLayoutVars>
      </dgm:prSet>
      <dgm:spPr/>
    </dgm:pt>
    <dgm:pt modelId="{A61C3550-4D24-4C58-97C9-F9BB2481749C}" type="pres">
      <dgm:prSet presAssocID="{A33AB90C-6CC5-44FC-B0E6-7AD1CCA01F38}" presName="FiveNodes_4_text" presStyleLbl="node1" presStyleIdx="4" presStyleCnt="5">
        <dgm:presLayoutVars>
          <dgm:bulletEnabled val="1"/>
        </dgm:presLayoutVars>
      </dgm:prSet>
      <dgm:spPr/>
    </dgm:pt>
    <dgm:pt modelId="{44BD9F35-DBA2-4F7C-AFE4-8030A37A6326}" type="pres">
      <dgm:prSet presAssocID="{A33AB90C-6CC5-44FC-B0E6-7AD1CCA01F38}" presName="FiveNodes_5_text" presStyleLbl="node1" presStyleIdx="4" presStyleCnt="5">
        <dgm:presLayoutVars>
          <dgm:bulletEnabled val="1"/>
        </dgm:presLayoutVars>
      </dgm:prSet>
      <dgm:spPr/>
    </dgm:pt>
  </dgm:ptLst>
  <dgm:cxnLst>
    <dgm:cxn modelId="{B6BD3107-F8BF-40A7-9181-9E1F94BC8ACD}" type="presOf" srcId="{2B68FAC3-250A-458C-8A3F-9D01007375E6}" destId="{A61C3550-4D24-4C58-97C9-F9BB2481749C}" srcOrd="1" destOrd="0" presId="urn:microsoft.com/office/officeart/2005/8/layout/vProcess5"/>
    <dgm:cxn modelId="{C6CC460A-6BC0-4B8E-A59B-BB174B1C8841}" srcId="{A33AB90C-6CC5-44FC-B0E6-7AD1CCA01F38}" destId="{1EA9685F-7A50-4A30-A563-41EB6789E9CA}" srcOrd="2" destOrd="0" parTransId="{2FA57925-C42A-4AE4-BDF2-5CEADC1B22A5}" sibTransId="{25406095-67D6-4C4C-AFB5-9CDEAB592670}"/>
    <dgm:cxn modelId="{612B640C-F8E0-49EB-84F2-862D1F11768E}" srcId="{A33AB90C-6CC5-44FC-B0E6-7AD1CCA01F38}" destId="{84A050DF-51AD-4273-A1AC-465C0DF43F47}" srcOrd="1" destOrd="0" parTransId="{FC3CEF5A-27AD-4AC0-8514-614DC3AC1BFC}" sibTransId="{E9AFDED3-A28D-483E-B6A0-113BBEBA640F}"/>
    <dgm:cxn modelId="{DCB78810-D7EC-45EE-AB0D-9F8BB6C32C0E}" srcId="{A33AB90C-6CC5-44FC-B0E6-7AD1CCA01F38}" destId="{69BF3A4D-A68F-430C-BC50-EA92B55191CE}" srcOrd="6" destOrd="0" parTransId="{CFD508A3-6763-47EE-BD1A-D43540B0BDB9}" sibTransId="{3B263A8D-0CA9-4A43-A1E9-B2B9BD9CDE21}"/>
    <dgm:cxn modelId="{342ED211-25F5-433A-B9B8-72122782A1B3}" type="presOf" srcId="{25406095-67D6-4C4C-AFB5-9CDEAB592670}" destId="{B41DAAC2-838C-481E-94E8-9A539568E1BB}" srcOrd="0" destOrd="0" presId="urn:microsoft.com/office/officeart/2005/8/layout/vProcess5"/>
    <dgm:cxn modelId="{EEE82214-5B9B-4464-B67F-4414087036EA}" type="presOf" srcId="{E9AFDED3-A28D-483E-B6A0-113BBEBA640F}" destId="{37ACCE2A-65E4-4D91-9E09-5CA8BBA34F02}" srcOrd="0" destOrd="0" presId="urn:microsoft.com/office/officeart/2005/8/layout/vProcess5"/>
    <dgm:cxn modelId="{0B3C9E15-EC77-4A05-A8BA-A03FE8BA3AC7}" type="presOf" srcId="{C8B982E9-E5EA-4468-AC00-B809F234A41C}" destId="{D7EB9708-CFD2-40F7-96E1-EB01D52B8CA4}" srcOrd="0" destOrd="0" presId="urn:microsoft.com/office/officeart/2005/8/layout/vProcess5"/>
    <dgm:cxn modelId="{BB5A9132-F631-4432-B8D1-4BE03DF41042}" srcId="{A33AB90C-6CC5-44FC-B0E6-7AD1CCA01F38}" destId="{384CEA9D-3D84-4C07-B4E3-6A931087915A}" srcOrd="5" destOrd="0" parTransId="{FC8FE776-05F3-48A1-9B4C-23977D49DB83}" sibTransId="{6725E4D5-BCCE-48F5-9DA2-93997AB6B030}"/>
    <dgm:cxn modelId="{0A73CB3D-2DFF-4565-ADC3-33EF63A75C26}" type="presOf" srcId="{1EA9685F-7A50-4A30-A563-41EB6789E9CA}" destId="{06C3DBCF-D495-4DFD-B748-D9E0E7487CB8}" srcOrd="0" destOrd="0" presId="urn:microsoft.com/office/officeart/2005/8/layout/vProcess5"/>
    <dgm:cxn modelId="{DC07CF42-031B-49D7-8B16-0ED0E8A9E818}" srcId="{A33AB90C-6CC5-44FC-B0E6-7AD1CCA01F38}" destId="{2B68FAC3-250A-458C-8A3F-9D01007375E6}" srcOrd="3" destOrd="0" parTransId="{6EA38BCF-B084-46F0-A844-78C8F9DB26F3}" sibTransId="{41A3EA84-647C-4210-B97E-4544351F6F85}"/>
    <dgm:cxn modelId="{CA7C6148-49DD-4FCA-B51A-915200BBA609}" type="presOf" srcId="{84A050DF-51AD-4273-A1AC-465C0DF43F47}" destId="{BED5D1AE-66A0-4526-800C-2352DA39CE6C}" srcOrd="0" destOrd="0" presId="urn:microsoft.com/office/officeart/2005/8/layout/vProcess5"/>
    <dgm:cxn modelId="{6EFFF048-85BB-4895-B516-612D1959B3F0}" type="presOf" srcId="{84A050DF-51AD-4273-A1AC-465C0DF43F47}" destId="{BF3BAC64-2F6E-487D-8950-5A2EF5A48D95}" srcOrd="1" destOrd="0" presId="urn:microsoft.com/office/officeart/2005/8/layout/vProcess5"/>
    <dgm:cxn modelId="{B4A16E72-2CC2-4050-B44E-98947F90C243}" type="presOf" srcId="{1EA9685F-7A50-4A30-A563-41EB6789E9CA}" destId="{2B2A45FA-AE8A-4D28-8F47-2E4F9982CB1A}" srcOrd="1" destOrd="0" presId="urn:microsoft.com/office/officeart/2005/8/layout/vProcess5"/>
    <dgm:cxn modelId="{0FC2E85A-8B68-4DD2-BC24-BF8A4505A672}" srcId="{A33AB90C-6CC5-44FC-B0E6-7AD1CCA01F38}" destId="{74C56909-7A97-41C8-A511-C8933D20B6C6}" srcOrd="4" destOrd="0" parTransId="{3E1D4385-01FA-4977-A840-56CD713F2E36}" sibTransId="{1939110C-9105-4683-A377-6949A35D679E}"/>
    <dgm:cxn modelId="{C3635F98-76F5-4B01-835F-532DFD1EF8DC}" type="presOf" srcId="{2579312E-36D8-4CFD-93DE-98B4BBBD56B5}" destId="{6850CE1B-952C-4A84-8118-CCADA8F32781}" srcOrd="0" destOrd="0" presId="urn:microsoft.com/office/officeart/2005/8/layout/vProcess5"/>
    <dgm:cxn modelId="{9983909C-E246-4EDC-BAA4-4E8B0A50FD9F}" type="presOf" srcId="{74C56909-7A97-41C8-A511-C8933D20B6C6}" destId="{7F3413F9-BD71-402A-84CD-5E3A4D8F0BCA}" srcOrd="0" destOrd="0" presId="urn:microsoft.com/office/officeart/2005/8/layout/vProcess5"/>
    <dgm:cxn modelId="{F882B6AD-4A26-457B-BB14-6B215F9E9417}" type="presOf" srcId="{74C56909-7A97-41C8-A511-C8933D20B6C6}" destId="{44BD9F35-DBA2-4F7C-AFE4-8030A37A6326}" srcOrd="1" destOrd="0" presId="urn:microsoft.com/office/officeart/2005/8/layout/vProcess5"/>
    <dgm:cxn modelId="{042345AF-9921-4AB7-9583-B3B0A9114950}" type="presOf" srcId="{C8B982E9-E5EA-4468-AC00-B809F234A41C}" destId="{80E8831A-7A84-4D93-A90F-0EAB19086C47}" srcOrd="1" destOrd="0" presId="urn:microsoft.com/office/officeart/2005/8/layout/vProcess5"/>
    <dgm:cxn modelId="{7404A5C5-59EE-4159-9C35-0AEF37D8773F}" type="presOf" srcId="{41A3EA84-647C-4210-B97E-4544351F6F85}" destId="{54F621B4-DB13-4D94-A4A7-AEC09FCBDBE2}" srcOrd="0" destOrd="0" presId="urn:microsoft.com/office/officeart/2005/8/layout/vProcess5"/>
    <dgm:cxn modelId="{E95EC5DC-ACC0-4787-A0AB-2EFD0845B7E2}" srcId="{A33AB90C-6CC5-44FC-B0E6-7AD1CCA01F38}" destId="{C8B982E9-E5EA-4468-AC00-B809F234A41C}" srcOrd="0" destOrd="0" parTransId="{9C77A287-6246-45AB-BA2C-63E170A0061D}" sibTransId="{2579312E-36D8-4CFD-93DE-98B4BBBD56B5}"/>
    <dgm:cxn modelId="{D5D38EE1-98B6-4AF1-BAD6-C6CEB478824E}" type="presOf" srcId="{2B68FAC3-250A-458C-8A3F-9D01007375E6}" destId="{00879C17-1BE1-4C3E-974B-00877EDFC99F}" srcOrd="0" destOrd="0" presId="urn:microsoft.com/office/officeart/2005/8/layout/vProcess5"/>
    <dgm:cxn modelId="{4B682AFF-C14C-4EE4-AF55-605477D7551E}" type="presOf" srcId="{A33AB90C-6CC5-44FC-B0E6-7AD1CCA01F38}" destId="{F2A9948F-B1FE-4BB6-8F2B-D238C5A1FAE0}" srcOrd="0" destOrd="0" presId="urn:microsoft.com/office/officeart/2005/8/layout/vProcess5"/>
    <dgm:cxn modelId="{6C434E3C-41E0-47E9-A42D-4BBB40B3F4AF}" type="presParOf" srcId="{F2A9948F-B1FE-4BB6-8F2B-D238C5A1FAE0}" destId="{FF9EFAA8-AA59-45EB-B238-F3A4FB53B967}" srcOrd="0" destOrd="0" presId="urn:microsoft.com/office/officeart/2005/8/layout/vProcess5"/>
    <dgm:cxn modelId="{5CF1D6D4-054F-425C-B6EF-B9225A7A2013}" type="presParOf" srcId="{F2A9948F-B1FE-4BB6-8F2B-D238C5A1FAE0}" destId="{D7EB9708-CFD2-40F7-96E1-EB01D52B8CA4}" srcOrd="1" destOrd="0" presId="urn:microsoft.com/office/officeart/2005/8/layout/vProcess5"/>
    <dgm:cxn modelId="{F3274C8A-D5C1-4DEC-8411-45878C525E31}" type="presParOf" srcId="{F2A9948F-B1FE-4BB6-8F2B-D238C5A1FAE0}" destId="{BED5D1AE-66A0-4526-800C-2352DA39CE6C}" srcOrd="2" destOrd="0" presId="urn:microsoft.com/office/officeart/2005/8/layout/vProcess5"/>
    <dgm:cxn modelId="{3313E9CB-F6D6-41BB-8C3F-C78C5988D812}" type="presParOf" srcId="{F2A9948F-B1FE-4BB6-8F2B-D238C5A1FAE0}" destId="{06C3DBCF-D495-4DFD-B748-D9E0E7487CB8}" srcOrd="3" destOrd="0" presId="urn:microsoft.com/office/officeart/2005/8/layout/vProcess5"/>
    <dgm:cxn modelId="{6953A6E9-875D-49E0-A19F-703E396E110B}" type="presParOf" srcId="{F2A9948F-B1FE-4BB6-8F2B-D238C5A1FAE0}" destId="{00879C17-1BE1-4C3E-974B-00877EDFC99F}" srcOrd="4" destOrd="0" presId="urn:microsoft.com/office/officeart/2005/8/layout/vProcess5"/>
    <dgm:cxn modelId="{406C97CC-21C7-4158-9F98-2E4C5470943E}" type="presParOf" srcId="{F2A9948F-B1FE-4BB6-8F2B-D238C5A1FAE0}" destId="{7F3413F9-BD71-402A-84CD-5E3A4D8F0BCA}" srcOrd="5" destOrd="0" presId="urn:microsoft.com/office/officeart/2005/8/layout/vProcess5"/>
    <dgm:cxn modelId="{0FDF6BF0-A68E-4C13-AC5D-9A8FBCE42202}" type="presParOf" srcId="{F2A9948F-B1FE-4BB6-8F2B-D238C5A1FAE0}" destId="{6850CE1B-952C-4A84-8118-CCADA8F32781}" srcOrd="6" destOrd="0" presId="urn:microsoft.com/office/officeart/2005/8/layout/vProcess5"/>
    <dgm:cxn modelId="{4C2E6ACC-D4D7-46AE-8E5B-48EF9BD228AD}" type="presParOf" srcId="{F2A9948F-B1FE-4BB6-8F2B-D238C5A1FAE0}" destId="{37ACCE2A-65E4-4D91-9E09-5CA8BBA34F02}" srcOrd="7" destOrd="0" presId="urn:microsoft.com/office/officeart/2005/8/layout/vProcess5"/>
    <dgm:cxn modelId="{9D27CC0E-C781-4CA3-98B3-0F9C8B51956A}" type="presParOf" srcId="{F2A9948F-B1FE-4BB6-8F2B-D238C5A1FAE0}" destId="{B41DAAC2-838C-481E-94E8-9A539568E1BB}" srcOrd="8" destOrd="0" presId="urn:microsoft.com/office/officeart/2005/8/layout/vProcess5"/>
    <dgm:cxn modelId="{FFF2975A-80BC-4AF3-8095-6C78020B025A}" type="presParOf" srcId="{F2A9948F-B1FE-4BB6-8F2B-D238C5A1FAE0}" destId="{54F621B4-DB13-4D94-A4A7-AEC09FCBDBE2}" srcOrd="9" destOrd="0" presId="urn:microsoft.com/office/officeart/2005/8/layout/vProcess5"/>
    <dgm:cxn modelId="{7E74CCA0-95C3-497F-AFA5-B4279E4833E7}" type="presParOf" srcId="{F2A9948F-B1FE-4BB6-8F2B-D238C5A1FAE0}" destId="{80E8831A-7A84-4D93-A90F-0EAB19086C47}" srcOrd="10" destOrd="0" presId="urn:microsoft.com/office/officeart/2005/8/layout/vProcess5"/>
    <dgm:cxn modelId="{E71B52D7-17CE-4C5B-99EF-8F5A4CE172BF}" type="presParOf" srcId="{F2A9948F-B1FE-4BB6-8F2B-D238C5A1FAE0}" destId="{BF3BAC64-2F6E-487D-8950-5A2EF5A48D95}" srcOrd="11" destOrd="0" presId="urn:microsoft.com/office/officeart/2005/8/layout/vProcess5"/>
    <dgm:cxn modelId="{E2532C89-33E5-4452-927A-1B359D1700CC}" type="presParOf" srcId="{F2A9948F-B1FE-4BB6-8F2B-D238C5A1FAE0}" destId="{2B2A45FA-AE8A-4D28-8F47-2E4F9982CB1A}" srcOrd="12" destOrd="0" presId="urn:microsoft.com/office/officeart/2005/8/layout/vProcess5"/>
    <dgm:cxn modelId="{89FB932F-916C-4A3F-9ADB-D19F43A4DA8E}" type="presParOf" srcId="{F2A9948F-B1FE-4BB6-8F2B-D238C5A1FAE0}" destId="{A61C3550-4D24-4C58-97C9-F9BB2481749C}" srcOrd="13" destOrd="0" presId="urn:microsoft.com/office/officeart/2005/8/layout/vProcess5"/>
    <dgm:cxn modelId="{55C453B5-2088-4E6E-95C8-A4DD9BF928D8}" type="presParOf" srcId="{F2A9948F-B1FE-4BB6-8F2B-D238C5A1FAE0}" destId="{44BD9F35-DBA2-4F7C-AFE4-8030A37A6326}"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F3859E4-B330-48AB-BFB9-29F355E2E7C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ZA"/>
        </a:p>
      </dgm:t>
    </dgm:pt>
    <dgm:pt modelId="{6692E5F0-9501-4D9D-A6AB-6D398D1C48AA}">
      <dgm:prSet phldrT="[Text]"/>
      <dgm:spPr/>
      <dgm:t>
        <a:bodyPr/>
        <a:lstStyle/>
        <a:p>
          <a:r>
            <a:rPr lang="en-US" dirty="0"/>
            <a:t>Estate Planning &amp; Administration of Deceased Estates</a:t>
          </a:r>
          <a:endParaRPr lang="en-ZA" dirty="0"/>
        </a:p>
      </dgm:t>
    </dgm:pt>
    <dgm:pt modelId="{852FC434-869D-4A50-B6F6-A493F74D1FB6}" type="parTrans" cxnId="{15B4A163-EF7E-4D96-ADA6-935EA666B4CE}">
      <dgm:prSet/>
      <dgm:spPr/>
      <dgm:t>
        <a:bodyPr/>
        <a:lstStyle/>
        <a:p>
          <a:endParaRPr lang="en-ZA"/>
        </a:p>
      </dgm:t>
    </dgm:pt>
    <dgm:pt modelId="{D8F43D8F-9B5F-4029-ACB1-633ED4B3E36E}" type="sibTrans" cxnId="{15B4A163-EF7E-4D96-ADA6-935EA666B4CE}">
      <dgm:prSet/>
      <dgm:spPr/>
      <dgm:t>
        <a:bodyPr/>
        <a:lstStyle/>
        <a:p>
          <a:endParaRPr lang="en-ZA"/>
        </a:p>
      </dgm:t>
    </dgm:pt>
    <dgm:pt modelId="{792254A3-157D-4F9B-9EBE-0C55586501B1}">
      <dgm:prSet custT="1"/>
      <dgm:spPr/>
      <dgm:t>
        <a:bodyPr/>
        <a:lstStyle/>
        <a:p>
          <a:pPr>
            <a:buFont typeface="Arial" panose="020B0604020202020204" pitchFamily="34" charset="0"/>
            <a:buChar char="•"/>
          </a:pPr>
          <a:r>
            <a:rPr lang="en-US" sz="2200" dirty="0"/>
            <a:t>Tax efficient estate planning</a:t>
          </a:r>
          <a:endParaRPr lang="en-ZA" sz="2200" dirty="0"/>
        </a:p>
      </dgm:t>
    </dgm:pt>
    <dgm:pt modelId="{533E633B-520F-4757-9AB2-4F561AEA046D}" type="parTrans" cxnId="{B6B0F378-8F7B-4F4F-97A4-A6C1DFF70B3E}">
      <dgm:prSet/>
      <dgm:spPr/>
      <dgm:t>
        <a:bodyPr/>
        <a:lstStyle/>
        <a:p>
          <a:endParaRPr lang="en-ZA"/>
        </a:p>
      </dgm:t>
    </dgm:pt>
    <dgm:pt modelId="{3CDFB8AC-ADA1-4DB3-9210-DD76D5F8EFCD}" type="sibTrans" cxnId="{B6B0F378-8F7B-4F4F-97A4-A6C1DFF70B3E}">
      <dgm:prSet/>
      <dgm:spPr/>
      <dgm:t>
        <a:bodyPr/>
        <a:lstStyle/>
        <a:p>
          <a:endParaRPr lang="en-ZA"/>
        </a:p>
      </dgm:t>
    </dgm:pt>
    <dgm:pt modelId="{3DE95F6C-B973-4DDE-A237-2E8FF49FCF5E}">
      <dgm:prSet custT="1"/>
      <dgm:spPr/>
      <dgm:t>
        <a:bodyPr/>
        <a:lstStyle/>
        <a:p>
          <a:pPr>
            <a:buFont typeface="Arial" panose="020B0604020202020204" pitchFamily="34" charset="0"/>
            <a:buChar char="•"/>
          </a:pPr>
          <a:r>
            <a:rPr lang="en-US" sz="2200" dirty="0"/>
            <a:t>Acting as executor, administrator of estates and trustees of family trusts</a:t>
          </a:r>
          <a:endParaRPr lang="en-ZA" sz="2200" dirty="0"/>
        </a:p>
      </dgm:t>
    </dgm:pt>
    <dgm:pt modelId="{BDA43D90-6ABA-4486-9859-967F017B1AFC}" type="parTrans" cxnId="{56A1F9CC-D361-4D78-B585-9630178CE50F}">
      <dgm:prSet/>
      <dgm:spPr/>
      <dgm:t>
        <a:bodyPr/>
        <a:lstStyle/>
        <a:p>
          <a:endParaRPr lang="en-ZA"/>
        </a:p>
      </dgm:t>
    </dgm:pt>
    <dgm:pt modelId="{EFF29E9C-6C9A-4153-BB52-ABFEA8DC6B94}" type="sibTrans" cxnId="{56A1F9CC-D361-4D78-B585-9630178CE50F}">
      <dgm:prSet/>
      <dgm:spPr/>
      <dgm:t>
        <a:bodyPr/>
        <a:lstStyle/>
        <a:p>
          <a:endParaRPr lang="en-ZA"/>
        </a:p>
      </dgm:t>
    </dgm:pt>
    <dgm:pt modelId="{27F40BFD-CBAD-477A-8A2C-572113D77CDD}">
      <dgm:prSet phldrT="[Text]"/>
      <dgm:spPr/>
      <dgm:t>
        <a:bodyPr/>
        <a:lstStyle/>
        <a:p>
          <a:r>
            <a:rPr lang="en-ZA" dirty="0"/>
            <a:t>Investments</a:t>
          </a:r>
        </a:p>
      </dgm:t>
    </dgm:pt>
    <dgm:pt modelId="{423ED960-D71D-41C9-8024-5BC871CAB88D}" type="parTrans" cxnId="{224B382F-CD02-41E4-9B6F-08CA92F7B9BA}">
      <dgm:prSet/>
      <dgm:spPr/>
      <dgm:t>
        <a:bodyPr/>
        <a:lstStyle/>
        <a:p>
          <a:endParaRPr lang="en-ZA"/>
        </a:p>
      </dgm:t>
    </dgm:pt>
    <dgm:pt modelId="{E9C54980-7639-4464-8A31-2511EF3E8807}" type="sibTrans" cxnId="{224B382F-CD02-41E4-9B6F-08CA92F7B9BA}">
      <dgm:prSet/>
      <dgm:spPr/>
      <dgm:t>
        <a:bodyPr/>
        <a:lstStyle/>
        <a:p>
          <a:endParaRPr lang="en-ZA"/>
        </a:p>
      </dgm:t>
    </dgm:pt>
    <dgm:pt modelId="{63D35B19-29F6-4D7C-80A8-957E2D9695B0}">
      <dgm:prSet phldrT="[Text]"/>
      <dgm:spPr/>
      <dgm:t>
        <a:bodyPr/>
        <a:lstStyle/>
        <a:p>
          <a:r>
            <a:rPr lang="en-US" dirty="0"/>
            <a:t>New Businesses &amp; industry specific consulting </a:t>
          </a:r>
          <a:endParaRPr lang="en-ZA" dirty="0"/>
        </a:p>
      </dgm:t>
    </dgm:pt>
    <dgm:pt modelId="{E0DFD38A-D35B-4DDF-89C5-5FB6573329F1}" type="parTrans" cxnId="{ECE713CB-5109-4970-AA86-FD1525D2EEE4}">
      <dgm:prSet/>
      <dgm:spPr/>
      <dgm:t>
        <a:bodyPr/>
        <a:lstStyle/>
        <a:p>
          <a:endParaRPr lang="en-ZA"/>
        </a:p>
      </dgm:t>
    </dgm:pt>
    <dgm:pt modelId="{5EDDCB29-7653-48EC-94A9-0EA5234C58BD}" type="sibTrans" cxnId="{ECE713CB-5109-4970-AA86-FD1525D2EEE4}">
      <dgm:prSet/>
      <dgm:spPr/>
      <dgm:t>
        <a:bodyPr/>
        <a:lstStyle/>
        <a:p>
          <a:endParaRPr lang="en-ZA"/>
        </a:p>
      </dgm:t>
    </dgm:pt>
    <dgm:pt modelId="{0203DDBC-CDD1-473D-94FC-665B5757FFF7}">
      <dgm:prSet custT="1"/>
      <dgm:spPr/>
      <dgm:t>
        <a:bodyPr/>
        <a:lstStyle/>
        <a:p>
          <a:pPr>
            <a:buFont typeface="Arial" panose="020B0604020202020204" pitchFamily="34" charset="0"/>
            <a:buChar char="•"/>
          </a:pPr>
          <a:r>
            <a:rPr lang="en-US" sz="2200" dirty="0"/>
            <a:t>Advice on investment strategies</a:t>
          </a:r>
        </a:p>
      </dgm:t>
    </dgm:pt>
    <dgm:pt modelId="{79A80EC5-0287-4DFB-9D5D-BBFCB3C53433}" type="parTrans" cxnId="{94A87EBA-87D9-4300-B425-80557F9954CC}">
      <dgm:prSet/>
      <dgm:spPr/>
      <dgm:t>
        <a:bodyPr/>
        <a:lstStyle/>
        <a:p>
          <a:endParaRPr lang="en-ZA"/>
        </a:p>
      </dgm:t>
    </dgm:pt>
    <dgm:pt modelId="{4CA4731C-B76C-491D-B6AF-16D902A6EAB0}" type="sibTrans" cxnId="{94A87EBA-87D9-4300-B425-80557F9954CC}">
      <dgm:prSet/>
      <dgm:spPr/>
      <dgm:t>
        <a:bodyPr/>
        <a:lstStyle/>
        <a:p>
          <a:endParaRPr lang="en-ZA"/>
        </a:p>
      </dgm:t>
    </dgm:pt>
    <dgm:pt modelId="{528475DF-7B8A-4DC4-AA48-7E9137E69B13}">
      <dgm:prSet custT="1"/>
      <dgm:spPr/>
      <dgm:t>
        <a:bodyPr/>
        <a:lstStyle/>
        <a:p>
          <a:pPr>
            <a:buFont typeface="Arial" panose="020B0604020202020204" pitchFamily="34" charset="0"/>
            <a:buChar char="•"/>
          </a:pPr>
          <a:r>
            <a:rPr lang="en-US" sz="2200" dirty="0"/>
            <a:t>Conducting financial investigation into low returns on investments</a:t>
          </a:r>
        </a:p>
      </dgm:t>
    </dgm:pt>
    <dgm:pt modelId="{65D66777-DE63-43B4-B623-9FB9D7BCA41A}" type="parTrans" cxnId="{1B54393C-14A1-46AE-8E08-55FC19D468A1}">
      <dgm:prSet/>
      <dgm:spPr/>
      <dgm:t>
        <a:bodyPr/>
        <a:lstStyle/>
        <a:p>
          <a:endParaRPr lang="en-ZA"/>
        </a:p>
      </dgm:t>
    </dgm:pt>
    <dgm:pt modelId="{8413DFE1-F3A9-4982-8613-49A4F586FAAC}" type="sibTrans" cxnId="{1B54393C-14A1-46AE-8E08-55FC19D468A1}">
      <dgm:prSet/>
      <dgm:spPr/>
      <dgm:t>
        <a:bodyPr/>
        <a:lstStyle/>
        <a:p>
          <a:endParaRPr lang="en-ZA"/>
        </a:p>
      </dgm:t>
    </dgm:pt>
    <dgm:pt modelId="{FF25F01F-DF68-4C2C-9428-F277D6D07CC8}">
      <dgm:prSet custT="1"/>
      <dgm:spPr/>
      <dgm:t>
        <a:bodyPr/>
        <a:lstStyle/>
        <a:p>
          <a:pPr>
            <a:buFont typeface="Arial" panose="020B0604020202020204" pitchFamily="34" charset="0"/>
            <a:buChar char="•"/>
          </a:pPr>
          <a:r>
            <a:rPr lang="en-US" sz="2200" dirty="0"/>
            <a:t>Advice and assistance on the start-up of new businesses</a:t>
          </a:r>
        </a:p>
      </dgm:t>
    </dgm:pt>
    <dgm:pt modelId="{A6D4CAB7-4584-45A8-99CB-5F5681AFF4EA}" type="parTrans" cxnId="{3E4BB4AD-6D74-4D06-8F6C-3C0D7BC22902}">
      <dgm:prSet/>
      <dgm:spPr/>
      <dgm:t>
        <a:bodyPr/>
        <a:lstStyle/>
        <a:p>
          <a:endParaRPr lang="en-ZA"/>
        </a:p>
      </dgm:t>
    </dgm:pt>
    <dgm:pt modelId="{B17E146C-9C78-4B65-8972-3FA18FFDD250}" type="sibTrans" cxnId="{3E4BB4AD-6D74-4D06-8F6C-3C0D7BC22902}">
      <dgm:prSet/>
      <dgm:spPr/>
      <dgm:t>
        <a:bodyPr/>
        <a:lstStyle/>
        <a:p>
          <a:endParaRPr lang="en-ZA"/>
        </a:p>
      </dgm:t>
    </dgm:pt>
    <dgm:pt modelId="{9C7691EE-2042-4264-8EBB-7CE42F34A3AC}">
      <dgm:prSet custT="1"/>
      <dgm:spPr/>
      <dgm:t>
        <a:bodyPr/>
        <a:lstStyle/>
        <a:p>
          <a:pPr>
            <a:buFont typeface="Arial" panose="020B0604020202020204" pitchFamily="34" charset="0"/>
            <a:buChar char="•"/>
          </a:pPr>
          <a:r>
            <a:rPr lang="en-US" sz="2200" dirty="0"/>
            <a:t>Consulting on important topics that are specific and relevant to client</a:t>
          </a:r>
        </a:p>
      </dgm:t>
    </dgm:pt>
    <dgm:pt modelId="{3AEDD6A0-2E01-407E-B8CB-426711AA61DE}" type="parTrans" cxnId="{11D305A0-E45D-4CB0-86CB-411D7ED41984}">
      <dgm:prSet/>
      <dgm:spPr/>
      <dgm:t>
        <a:bodyPr/>
        <a:lstStyle/>
        <a:p>
          <a:endParaRPr lang="en-ZA"/>
        </a:p>
      </dgm:t>
    </dgm:pt>
    <dgm:pt modelId="{106F4711-02AF-48FC-B420-D59D13B8CCFD}" type="sibTrans" cxnId="{11D305A0-E45D-4CB0-86CB-411D7ED41984}">
      <dgm:prSet/>
      <dgm:spPr/>
      <dgm:t>
        <a:bodyPr/>
        <a:lstStyle/>
        <a:p>
          <a:endParaRPr lang="en-ZA"/>
        </a:p>
      </dgm:t>
    </dgm:pt>
    <dgm:pt modelId="{D5DFAE45-5BB9-453F-A517-7EB96AB96B54}" type="pres">
      <dgm:prSet presAssocID="{2F3859E4-B330-48AB-BFB9-29F355E2E7C9}" presName="linear" presStyleCnt="0">
        <dgm:presLayoutVars>
          <dgm:animLvl val="lvl"/>
          <dgm:resizeHandles val="exact"/>
        </dgm:presLayoutVars>
      </dgm:prSet>
      <dgm:spPr/>
    </dgm:pt>
    <dgm:pt modelId="{D7B8A597-7579-492F-9789-0C77794563AB}" type="pres">
      <dgm:prSet presAssocID="{6692E5F0-9501-4D9D-A6AB-6D398D1C48AA}" presName="parentText" presStyleLbl="node1" presStyleIdx="0" presStyleCnt="3" custScaleY="53647">
        <dgm:presLayoutVars>
          <dgm:chMax val="0"/>
          <dgm:bulletEnabled val="1"/>
        </dgm:presLayoutVars>
      </dgm:prSet>
      <dgm:spPr/>
    </dgm:pt>
    <dgm:pt modelId="{B4D886EA-4E27-47AD-808A-DA2ADE696E11}" type="pres">
      <dgm:prSet presAssocID="{6692E5F0-9501-4D9D-A6AB-6D398D1C48AA}" presName="childText" presStyleLbl="revTx" presStyleIdx="0" presStyleCnt="3">
        <dgm:presLayoutVars>
          <dgm:bulletEnabled val="1"/>
        </dgm:presLayoutVars>
      </dgm:prSet>
      <dgm:spPr/>
    </dgm:pt>
    <dgm:pt modelId="{55823FEC-14CB-4BE7-93E0-21F30B4B29F9}" type="pres">
      <dgm:prSet presAssocID="{27F40BFD-CBAD-477A-8A2C-572113D77CDD}" presName="parentText" presStyleLbl="node1" presStyleIdx="1" presStyleCnt="3" custScaleY="28405">
        <dgm:presLayoutVars>
          <dgm:chMax val="0"/>
          <dgm:bulletEnabled val="1"/>
        </dgm:presLayoutVars>
      </dgm:prSet>
      <dgm:spPr/>
    </dgm:pt>
    <dgm:pt modelId="{ADDF14BA-6EDD-48B4-9507-42E3059967EB}" type="pres">
      <dgm:prSet presAssocID="{27F40BFD-CBAD-477A-8A2C-572113D77CDD}" presName="childText" presStyleLbl="revTx" presStyleIdx="1" presStyleCnt="3">
        <dgm:presLayoutVars>
          <dgm:bulletEnabled val="1"/>
        </dgm:presLayoutVars>
      </dgm:prSet>
      <dgm:spPr/>
    </dgm:pt>
    <dgm:pt modelId="{CF6FB6A9-8A07-4581-A988-A5663688496E}" type="pres">
      <dgm:prSet presAssocID="{63D35B19-29F6-4D7C-80A8-957E2D9695B0}" presName="parentText" presStyleLbl="node1" presStyleIdx="2" presStyleCnt="3" custScaleY="44570">
        <dgm:presLayoutVars>
          <dgm:chMax val="0"/>
          <dgm:bulletEnabled val="1"/>
        </dgm:presLayoutVars>
      </dgm:prSet>
      <dgm:spPr/>
    </dgm:pt>
    <dgm:pt modelId="{030ED3E8-D96E-4C9F-A3EA-5FF14F05C22F}" type="pres">
      <dgm:prSet presAssocID="{63D35B19-29F6-4D7C-80A8-957E2D9695B0}" presName="childText" presStyleLbl="revTx" presStyleIdx="2" presStyleCnt="3">
        <dgm:presLayoutVars>
          <dgm:bulletEnabled val="1"/>
        </dgm:presLayoutVars>
      </dgm:prSet>
      <dgm:spPr/>
    </dgm:pt>
  </dgm:ptLst>
  <dgm:cxnLst>
    <dgm:cxn modelId="{14F08917-47AC-489C-A319-A3033277B05B}" type="presOf" srcId="{FF25F01F-DF68-4C2C-9428-F277D6D07CC8}" destId="{030ED3E8-D96E-4C9F-A3EA-5FF14F05C22F}" srcOrd="0" destOrd="0" presId="urn:microsoft.com/office/officeart/2005/8/layout/vList2"/>
    <dgm:cxn modelId="{224B382F-CD02-41E4-9B6F-08CA92F7B9BA}" srcId="{2F3859E4-B330-48AB-BFB9-29F355E2E7C9}" destId="{27F40BFD-CBAD-477A-8A2C-572113D77CDD}" srcOrd="1" destOrd="0" parTransId="{423ED960-D71D-41C9-8024-5BC871CAB88D}" sibTransId="{E9C54980-7639-4464-8A31-2511EF3E8807}"/>
    <dgm:cxn modelId="{1B54393C-14A1-46AE-8E08-55FC19D468A1}" srcId="{27F40BFD-CBAD-477A-8A2C-572113D77CDD}" destId="{528475DF-7B8A-4DC4-AA48-7E9137E69B13}" srcOrd="1" destOrd="0" parTransId="{65D66777-DE63-43B4-B623-9FB9D7BCA41A}" sibTransId="{8413DFE1-F3A9-4982-8613-49A4F586FAAC}"/>
    <dgm:cxn modelId="{B4ED0041-BBD1-4C2A-B529-089BAAEBF3C1}" type="presOf" srcId="{27F40BFD-CBAD-477A-8A2C-572113D77CDD}" destId="{55823FEC-14CB-4BE7-93E0-21F30B4B29F9}" srcOrd="0" destOrd="0" presId="urn:microsoft.com/office/officeart/2005/8/layout/vList2"/>
    <dgm:cxn modelId="{15B4A163-EF7E-4D96-ADA6-935EA666B4CE}" srcId="{2F3859E4-B330-48AB-BFB9-29F355E2E7C9}" destId="{6692E5F0-9501-4D9D-A6AB-6D398D1C48AA}" srcOrd="0" destOrd="0" parTransId="{852FC434-869D-4A50-B6F6-A493F74D1FB6}" sibTransId="{D8F43D8F-9B5F-4029-ACB1-633ED4B3E36E}"/>
    <dgm:cxn modelId="{0FF6C751-E96F-4172-BF29-8B874F7C9812}" type="presOf" srcId="{63D35B19-29F6-4D7C-80A8-957E2D9695B0}" destId="{CF6FB6A9-8A07-4581-A988-A5663688496E}" srcOrd="0" destOrd="0" presId="urn:microsoft.com/office/officeart/2005/8/layout/vList2"/>
    <dgm:cxn modelId="{B6B0F378-8F7B-4F4F-97A4-A6C1DFF70B3E}" srcId="{6692E5F0-9501-4D9D-A6AB-6D398D1C48AA}" destId="{792254A3-157D-4F9B-9EBE-0C55586501B1}" srcOrd="0" destOrd="0" parTransId="{533E633B-520F-4757-9AB2-4F561AEA046D}" sibTransId="{3CDFB8AC-ADA1-4DB3-9210-DD76D5F8EFCD}"/>
    <dgm:cxn modelId="{5DCF658C-6643-45B1-A74C-3E04ECA5B178}" type="presOf" srcId="{3DE95F6C-B973-4DDE-A237-2E8FF49FCF5E}" destId="{B4D886EA-4E27-47AD-808A-DA2ADE696E11}" srcOrd="0" destOrd="1" presId="urn:microsoft.com/office/officeart/2005/8/layout/vList2"/>
    <dgm:cxn modelId="{11D305A0-E45D-4CB0-86CB-411D7ED41984}" srcId="{63D35B19-29F6-4D7C-80A8-957E2D9695B0}" destId="{9C7691EE-2042-4264-8EBB-7CE42F34A3AC}" srcOrd="1" destOrd="0" parTransId="{3AEDD6A0-2E01-407E-B8CB-426711AA61DE}" sibTransId="{106F4711-02AF-48FC-B420-D59D13B8CCFD}"/>
    <dgm:cxn modelId="{3E4BB4AD-6D74-4D06-8F6C-3C0D7BC22902}" srcId="{63D35B19-29F6-4D7C-80A8-957E2D9695B0}" destId="{FF25F01F-DF68-4C2C-9428-F277D6D07CC8}" srcOrd="0" destOrd="0" parTransId="{A6D4CAB7-4584-45A8-99CB-5F5681AFF4EA}" sibTransId="{B17E146C-9C78-4B65-8972-3FA18FFDD250}"/>
    <dgm:cxn modelId="{C19AE3AF-1E57-42BA-B607-F38A2EC6EE0F}" type="presOf" srcId="{9C7691EE-2042-4264-8EBB-7CE42F34A3AC}" destId="{030ED3E8-D96E-4C9F-A3EA-5FF14F05C22F}" srcOrd="0" destOrd="1" presId="urn:microsoft.com/office/officeart/2005/8/layout/vList2"/>
    <dgm:cxn modelId="{8B2255B2-DD44-4BA7-B3F0-821A2FE85308}" type="presOf" srcId="{792254A3-157D-4F9B-9EBE-0C55586501B1}" destId="{B4D886EA-4E27-47AD-808A-DA2ADE696E11}" srcOrd="0" destOrd="0" presId="urn:microsoft.com/office/officeart/2005/8/layout/vList2"/>
    <dgm:cxn modelId="{F44CD7B2-C060-4B26-89B8-C018AE691CCF}" type="presOf" srcId="{2F3859E4-B330-48AB-BFB9-29F355E2E7C9}" destId="{D5DFAE45-5BB9-453F-A517-7EB96AB96B54}" srcOrd="0" destOrd="0" presId="urn:microsoft.com/office/officeart/2005/8/layout/vList2"/>
    <dgm:cxn modelId="{94A87EBA-87D9-4300-B425-80557F9954CC}" srcId="{27F40BFD-CBAD-477A-8A2C-572113D77CDD}" destId="{0203DDBC-CDD1-473D-94FC-665B5757FFF7}" srcOrd="0" destOrd="0" parTransId="{79A80EC5-0287-4DFB-9D5D-BBFCB3C53433}" sibTransId="{4CA4731C-B76C-491D-B6AF-16D902A6EAB0}"/>
    <dgm:cxn modelId="{ECE713CB-5109-4970-AA86-FD1525D2EEE4}" srcId="{2F3859E4-B330-48AB-BFB9-29F355E2E7C9}" destId="{63D35B19-29F6-4D7C-80A8-957E2D9695B0}" srcOrd="2" destOrd="0" parTransId="{E0DFD38A-D35B-4DDF-89C5-5FB6573329F1}" sibTransId="{5EDDCB29-7653-48EC-94A9-0EA5234C58BD}"/>
    <dgm:cxn modelId="{56A1F9CC-D361-4D78-B585-9630178CE50F}" srcId="{6692E5F0-9501-4D9D-A6AB-6D398D1C48AA}" destId="{3DE95F6C-B973-4DDE-A237-2E8FF49FCF5E}" srcOrd="1" destOrd="0" parTransId="{BDA43D90-6ABA-4486-9859-967F017B1AFC}" sibTransId="{EFF29E9C-6C9A-4153-BB52-ABFEA8DC6B94}"/>
    <dgm:cxn modelId="{52CD88CF-794B-4D2B-8809-C4A6A409DC18}" type="presOf" srcId="{528475DF-7B8A-4DC4-AA48-7E9137E69B13}" destId="{ADDF14BA-6EDD-48B4-9507-42E3059967EB}" srcOrd="0" destOrd="1" presId="urn:microsoft.com/office/officeart/2005/8/layout/vList2"/>
    <dgm:cxn modelId="{39E51DDC-4798-408F-9C72-06802CCC0D30}" type="presOf" srcId="{0203DDBC-CDD1-473D-94FC-665B5757FFF7}" destId="{ADDF14BA-6EDD-48B4-9507-42E3059967EB}" srcOrd="0" destOrd="0" presId="urn:microsoft.com/office/officeart/2005/8/layout/vList2"/>
    <dgm:cxn modelId="{7D5F8AE5-53E0-4674-A5B7-6FC9F8294EA2}" type="presOf" srcId="{6692E5F0-9501-4D9D-A6AB-6D398D1C48AA}" destId="{D7B8A597-7579-492F-9789-0C77794563AB}" srcOrd="0" destOrd="0" presId="urn:microsoft.com/office/officeart/2005/8/layout/vList2"/>
    <dgm:cxn modelId="{30FDEDEE-2824-4F0E-96F8-23E4776B983F}" type="presParOf" srcId="{D5DFAE45-5BB9-453F-A517-7EB96AB96B54}" destId="{D7B8A597-7579-492F-9789-0C77794563AB}" srcOrd="0" destOrd="0" presId="urn:microsoft.com/office/officeart/2005/8/layout/vList2"/>
    <dgm:cxn modelId="{197CDCD1-B56B-4C4A-A4CB-A759465E3FFF}" type="presParOf" srcId="{D5DFAE45-5BB9-453F-A517-7EB96AB96B54}" destId="{B4D886EA-4E27-47AD-808A-DA2ADE696E11}" srcOrd="1" destOrd="0" presId="urn:microsoft.com/office/officeart/2005/8/layout/vList2"/>
    <dgm:cxn modelId="{3A37E403-4F29-4D60-B0BB-90D96A272536}" type="presParOf" srcId="{D5DFAE45-5BB9-453F-A517-7EB96AB96B54}" destId="{55823FEC-14CB-4BE7-93E0-21F30B4B29F9}" srcOrd="2" destOrd="0" presId="urn:microsoft.com/office/officeart/2005/8/layout/vList2"/>
    <dgm:cxn modelId="{6D878EFC-2BCA-4384-8184-799D5EE7C5DE}" type="presParOf" srcId="{D5DFAE45-5BB9-453F-A517-7EB96AB96B54}" destId="{ADDF14BA-6EDD-48B4-9507-42E3059967EB}" srcOrd="3" destOrd="0" presId="urn:microsoft.com/office/officeart/2005/8/layout/vList2"/>
    <dgm:cxn modelId="{38E98819-84CF-4442-9194-4369284F62EE}" type="presParOf" srcId="{D5DFAE45-5BB9-453F-A517-7EB96AB96B54}" destId="{CF6FB6A9-8A07-4581-A988-A5663688496E}" srcOrd="4" destOrd="0" presId="urn:microsoft.com/office/officeart/2005/8/layout/vList2"/>
    <dgm:cxn modelId="{4D150B52-E609-45E6-AB5F-5E45EE71EE3E}" type="presParOf" srcId="{D5DFAE45-5BB9-453F-A517-7EB96AB96B54}" destId="{030ED3E8-D96E-4C9F-A3EA-5FF14F05C22F}"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1115E4-F62B-4B2B-B785-5CAE96C3B60F}">
      <dsp:nvSpPr>
        <dsp:cNvPr id="0" name=""/>
        <dsp:cNvSpPr/>
      </dsp:nvSpPr>
      <dsp:spPr>
        <a:xfrm>
          <a:off x="-287697" y="19166"/>
          <a:ext cx="6446838" cy="2109181"/>
        </a:xfrm>
        <a:prstGeom prst="roundRect">
          <a:avLst>
            <a:gd name="adj" fmla="val 10000"/>
          </a:avLst>
        </a:prstGeom>
        <a:solidFill>
          <a:schemeClr val="bg1">
            <a:lumMod val="95000"/>
            <a:hueOff val="0"/>
            <a:satOff val="0"/>
            <a:lumOff val="0"/>
            <a:alphaOff val="0"/>
          </a:schemeClr>
        </a:solidFill>
        <a:ln>
          <a:noFill/>
        </a:ln>
        <a:effectLst>
          <a:outerShdw blurRad="38100" dist="254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E8DB40E5-EE8D-436F-BA22-2A699FAB3F32}">
      <dsp:nvSpPr>
        <dsp:cNvPr id="0" name=""/>
        <dsp:cNvSpPr/>
      </dsp:nvSpPr>
      <dsp:spPr>
        <a:xfrm>
          <a:off x="0" y="507500"/>
          <a:ext cx="1164598" cy="116004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2BE1A6E-7A77-4062-A6EE-2C43452AF344}">
      <dsp:nvSpPr>
        <dsp:cNvPr id="0" name=""/>
        <dsp:cNvSpPr/>
      </dsp:nvSpPr>
      <dsp:spPr>
        <a:xfrm>
          <a:off x="1234313" y="0"/>
          <a:ext cx="5113076" cy="21237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4544" tIns="224544" rIns="224544" bIns="224544" numCol="1" spcCol="1270" anchor="ctr" anchorCtr="0">
          <a:noAutofit/>
        </a:bodyPr>
        <a:lstStyle/>
        <a:p>
          <a:pPr marL="0" lvl="0" indent="0" algn="l" defTabSz="844550">
            <a:lnSpc>
              <a:spcPct val="100000"/>
            </a:lnSpc>
            <a:spcBef>
              <a:spcPct val="0"/>
            </a:spcBef>
            <a:spcAft>
              <a:spcPct val="35000"/>
            </a:spcAft>
            <a:buNone/>
          </a:pPr>
          <a:r>
            <a:rPr lang="en-ZA" sz="1900" kern="1200" dirty="0">
              <a:solidFill>
                <a:schemeClr val="accent5"/>
              </a:solidFill>
            </a:rPr>
            <a:t>The company is a dynamic and successful company of Chartered Accountants, </a:t>
          </a:r>
          <a:r>
            <a:rPr lang="en-ZA" sz="1900" b="1" kern="1200" dirty="0">
              <a:solidFill>
                <a:schemeClr val="accent5"/>
              </a:solidFill>
            </a:rPr>
            <a:t>providing personalised and value added services </a:t>
          </a:r>
          <a:r>
            <a:rPr lang="en-ZA" sz="1900" kern="1200" dirty="0">
              <a:solidFill>
                <a:schemeClr val="accent5"/>
              </a:solidFill>
            </a:rPr>
            <a:t>to clients, in order for them to succeed in a competitive market place. </a:t>
          </a:r>
          <a:endParaRPr lang="en-US" sz="1900" kern="1200" dirty="0">
            <a:solidFill>
              <a:schemeClr val="accent5"/>
            </a:solidFill>
          </a:endParaRPr>
        </a:p>
      </dsp:txBody>
      <dsp:txXfrm>
        <a:off x="1234313" y="0"/>
        <a:ext cx="5113076" cy="2123757"/>
      </dsp:txXfrm>
    </dsp:sp>
    <dsp:sp modelId="{C5F4496F-3D9A-48E9-B4B4-C63B2239EBA4}">
      <dsp:nvSpPr>
        <dsp:cNvPr id="0" name=""/>
        <dsp:cNvSpPr/>
      </dsp:nvSpPr>
      <dsp:spPr>
        <a:xfrm>
          <a:off x="-287697" y="2831827"/>
          <a:ext cx="6446838" cy="2071255"/>
        </a:xfrm>
        <a:prstGeom prst="roundRect">
          <a:avLst>
            <a:gd name="adj" fmla="val 10000"/>
          </a:avLst>
        </a:prstGeom>
        <a:solidFill>
          <a:schemeClr val="bg1">
            <a:lumMod val="95000"/>
            <a:hueOff val="0"/>
            <a:satOff val="0"/>
            <a:lumOff val="0"/>
            <a:alphaOff val="0"/>
          </a:schemeClr>
        </a:solidFill>
        <a:ln>
          <a:noFill/>
        </a:ln>
        <a:effectLst>
          <a:outerShdw blurRad="38100" dist="254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5C55DCC2-8D2F-4EEC-92F8-E9998011CAF5}">
      <dsp:nvSpPr>
        <dsp:cNvPr id="0" name=""/>
        <dsp:cNvSpPr/>
      </dsp:nvSpPr>
      <dsp:spPr>
        <a:xfrm>
          <a:off x="0" y="3272466"/>
          <a:ext cx="1164598" cy="116004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3D3488A-A7E6-4BE7-8F46-6FF323636A1E}">
      <dsp:nvSpPr>
        <dsp:cNvPr id="0" name=""/>
        <dsp:cNvSpPr/>
      </dsp:nvSpPr>
      <dsp:spPr>
        <a:xfrm>
          <a:off x="1158660" y="2807282"/>
          <a:ext cx="5319956" cy="21216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4544" tIns="224544" rIns="224544" bIns="224544" numCol="1" spcCol="1270" anchor="ctr" anchorCtr="0">
          <a:noAutofit/>
        </a:bodyPr>
        <a:lstStyle/>
        <a:p>
          <a:pPr marL="0" lvl="0" indent="0" algn="l" defTabSz="844550">
            <a:lnSpc>
              <a:spcPct val="100000"/>
            </a:lnSpc>
            <a:spcBef>
              <a:spcPct val="0"/>
            </a:spcBef>
            <a:spcAft>
              <a:spcPct val="35000"/>
            </a:spcAft>
            <a:buNone/>
          </a:pPr>
          <a:r>
            <a:rPr lang="en-ZA" sz="1900" kern="1200" dirty="0">
              <a:solidFill>
                <a:schemeClr val="accent5"/>
              </a:solidFill>
            </a:rPr>
            <a:t>As a leading and professional firm, we are constantly aware  of the critical importance of customer service satisfaction. Moreover, accessibility to the expert knowledge of our experienced and uniquely skilled team enables the company to exceed our clients’ expectations. </a:t>
          </a:r>
          <a:endParaRPr lang="en-US" sz="1900" kern="1200" dirty="0">
            <a:solidFill>
              <a:schemeClr val="accent5"/>
            </a:solidFill>
          </a:endParaRPr>
        </a:p>
      </dsp:txBody>
      <dsp:txXfrm>
        <a:off x="1158660" y="2807282"/>
        <a:ext cx="5319956" cy="2121678"/>
      </dsp:txXfrm>
    </dsp:sp>
    <dsp:sp modelId="{BCB73E57-EB03-440B-A279-7228992250DB}">
      <dsp:nvSpPr>
        <dsp:cNvPr id="0" name=""/>
        <dsp:cNvSpPr/>
      </dsp:nvSpPr>
      <dsp:spPr>
        <a:xfrm>
          <a:off x="-287697" y="5630821"/>
          <a:ext cx="6446838" cy="1745317"/>
        </a:xfrm>
        <a:prstGeom prst="roundRect">
          <a:avLst>
            <a:gd name="adj" fmla="val 10000"/>
          </a:avLst>
        </a:prstGeom>
        <a:solidFill>
          <a:schemeClr val="bg1">
            <a:lumMod val="95000"/>
            <a:hueOff val="0"/>
            <a:satOff val="0"/>
            <a:lumOff val="0"/>
            <a:alphaOff val="0"/>
          </a:schemeClr>
        </a:solidFill>
        <a:ln>
          <a:noFill/>
        </a:ln>
        <a:effectLst>
          <a:outerShdw blurRad="38100" dist="254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ADAFAF33-8A04-4144-B366-74DF0C2C52CE}">
      <dsp:nvSpPr>
        <dsp:cNvPr id="0" name=""/>
        <dsp:cNvSpPr/>
      </dsp:nvSpPr>
      <dsp:spPr>
        <a:xfrm>
          <a:off x="0" y="5929360"/>
          <a:ext cx="1164598" cy="116004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CF1FC27-8F5F-48CC-8DDD-A0CF0F4E6A71}">
      <dsp:nvSpPr>
        <dsp:cNvPr id="0" name=""/>
        <dsp:cNvSpPr/>
      </dsp:nvSpPr>
      <dsp:spPr>
        <a:xfrm>
          <a:off x="1394635" y="5451603"/>
          <a:ext cx="5122897" cy="21216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4544" tIns="224544" rIns="224544" bIns="224544" numCol="1" spcCol="1270" anchor="ctr" anchorCtr="0">
          <a:noAutofit/>
        </a:bodyPr>
        <a:lstStyle/>
        <a:p>
          <a:pPr marL="0" lvl="0" indent="0" algn="l" defTabSz="844550">
            <a:lnSpc>
              <a:spcPct val="100000"/>
            </a:lnSpc>
            <a:spcBef>
              <a:spcPct val="0"/>
            </a:spcBef>
            <a:spcAft>
              <a:spcPct val="35000"/>
            </a:spcAft>
            <a:buNone/>
          </a:pPr>
          <a:r>
            <a:rPr lang="en-ZA" sz="1900" kern="1200" dirty="0">
              <a:solidFill>
                <a:schemeClr val="accent5"/>
              </a:solidFill>
            </a:rPr>
            <a:t>We thrive on empowering ourselves through continuous training and mentoring, establishing a broad base of specialised services, strengthened by innovative and advanced leading-edge technology. </a:t>
          </a:r>
          <a:endParaRPr lang="en-US" sz="1900" kern="1200" dirty="0">
            <a:solidFill>
              <a:schemeClr val="accent5"/>
            </a:solidFill>
          </a:endParaRPr>
        </a:p>
      </dsp:txBody>
      <dsp:txXfrm>
        <a:off x="1394635" y="5451603"/>
        <a:ext cx="5122897" cy="21216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D23341-FA25-483A-81F7-7DC2A241D0FD}">
      <dsp:nvSpPr>
        <dsp:cNvPr id="0" name=""/>
        <dsp:cNvSpPr/>
      </dsp:nvSpPr>
      <dsp:spPr>
        <a:xfrm>
          <a:off x="1317932" y="2830"/>
          <a:ext cx="5271729" cy="1466133"/>
        </a:xfrm>
        <a:prstGeom prst="rect">
          <a:avLst/>
        </a:prstGeom>
        <a:gradFill rotWithShape="0">
          <a:gsLst>
            <a:gs pos="0">
              <a:schemeClr val="accent2">
                <a:alpha val="90000"/>
                <a:hueOff val="0"/>
                <a:satOff val="0"/>
                <a:lumOff val="0"/>
                <a:alphaOff val="0"/>
                <a:tint val="96000"/>
                <a:lumMod val="100000"/>
              </a:schemeClr>
            </a:gs>
            <a:gs pos="78000">
              <a:schemeClr val="accent2">
                <a:alpha val="90000"/>
                <a:hueOff val="0"/>
                <a:satOff val="0"/>
                <a:lumOff val="0"/>
                <a:alphaOff val="0"/>
                <a:shade val="94000"/>
                <a:lumMod val="94000"/>
              </a:schemeClr>
            </a:gs>
          </a:gsLst>
          <a:lin ang="5400000" scaled="0"/>
        </a:gradFill>
        <a:ln w="12700" cap="rnd" cmpd="sng" algn="ctr">
          <a:solidFill>
            <a:schemeClr val="accent2">
              <a:alpha val="90000"/>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2286" tIns="372398" rIns="102286" bIns="372398"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accent1"/>
              </a:solidFill>
            </a:rPr>
            <a:t>Calculating your tax liability</a:t>
          </a:r>
        </a:p>
      </dsp:txBody>
      <dsp:txXfrm>
        <a:off x="1317932" y="2830"/>
        <a:ext cx="5271729" cy="1466133"/>
      </dsp:txXfrm>
    </dsp:sp>
    <dsp:sp modelId="{23658DB1-B406-43AA-A0F0-F7EA00E5E726}">
      <dsp:nvSpPr>
        <dsp:cNvPr id="0" name=""/>
        <dsp:cNvSpPr/>
      </dsp:nvSpPr>
      <dsp:spPr>
        <a:xfrm>
          <a:off x="0" y="2830"/>
          <a:ext cx="1317932" cy="1466133"/>
        </a:xfrm>
        <a:prstGeom prst="rect">
          <a:avLst/>
        </a:prstGeom>
        <a:solidFill>
          <a:schemeClr val="lt1">
            <a:hueOff val="0"/>
            <a:satOff val="0"/>
            <a:lumOff val="0"/>
            <a:alphaOff val="0"/>
          </a:schemeClr>
        </a:solidFill>
        <a:ln w="12700" cap="rnd" cmpd="sng" algn="ctr">
          <a:solidFill>
            <a:schemeClr val="accent2">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9741" tIns="144821" rIns="69741" bIns="144821"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accent1"/>
              </a:solidFill>
            </a:rPr>
            <a:t>Calculating</a:t>
          </a:r>
        </a:p>
      </dsp:txBody>
      <dsp:txXfrm>
        <a:off x="0" y="2830"/>
        <a:ext cx="1317932" cy="1466133"/>
      </dsp:txXfrm>
    </dsp:sp>
    <dsp:sp modelId="{3AB58AB3-BFAA-49A8-A4EA-0F913314D91A}">
      <dsp:nvSpPr>
        <dsp:cNvPr id="0" name=""/>
        <dsp:cNvSpPr/>
      </dsp:nvSpPr>
      <dsp:spPr>
        <a:xfrm>
          <a:off x="1317932" y="1556932"/>
          <a:ext cx="5271729" cy="1466133"/>
        </a:xfrm>
        <a:prstGeom prst="rect">
          <a:avLst/>
        </a:prstGeom>
        <a:gradFill rotWithShape="0">
          <a:gsLst>
            <a:gs pos="0">
              <a:schemeClr val="accent2">
                <a:alpha val="90000"/>
                <a:hueOff val="0"/>
                <a:satOff val="0"/>
                <a:lumOff val="0"/>
                <a:alphaOff val="-13333"/>
                <a:tint val="96000"/>
                <a:lumMod val="100000"/>
              </a:schemeClr>
            </a:gs>
            <a:gs pos="78000">
              <a:schemeClr val="accent2">
                <a:alpha val="90000"/>
                <a:hueOff val="0"/>
                <a:satOff val="0"/>
                <a:lumOff val="0"/>
                <a:alphaOff val="-13333"/>
                <a:shade val="94000"/>
                <a:lumMod val="94000"/>
              </a:schemeClr>
            </a:gs>
          </a:gsLst>
          <a:lin ang="5400000" scaled="0"/>
        </a:gradFill>
        <a:ln w="12700" cap="rnd" cmpd="sng" algn="ctr">
          <a:solidFill>
            <a:schemeClr val="accent2">
              <a:alpha val="90000"/>
              <a:hueOff val="0"/>
              <a:satOff val="0"/>
              <a:lumOff val="0"/>
              <a:alphaOff val="-13333"/>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2286" tIns="372398" rIns="102286" bIns="372398"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accent1"/>
              </a:solidFill>
            </a:rPr>
            <a:t>Completing and filing tax return on your behalf</a:t>
          </a:r>
        </a:p>
      </dsp:txBody>
      <dsp:txXfrm>
        <a:off x="1317932" y="1556932"/>
        <a:ext cx="5271729" cy="1466133"/>
      </dsp:txXfrm>
    </dsp:sp>
    <dsp:sp modelId="{9278C539-4544-4F9F-90A5-AE4938AE56A5}">
      <dsp:nvSpPr>
        <dsp:cNvPr id="0" name=""/>
        <dsp:cNvSpPr/>
      </dsp:nvSpPr>
      <dsp:spPr>
        <a:xfrm>
          <a:off x="0" y="1556932"/>
          <a:ext cx="1317932" cy="1466133"/>
        </a:xfrm>
        <a:prstGeom prst="rect">
          <a:avLst/>
        </a:prstGeom>
        <a:solidFill>
          <a:schemeClr val="lt1">
            <a:hueOff val="0"/>
            <a:satOff val="0"/>
            <a:lumOff val="0"/>
            <a:alphaOff val="0"/>
          </a:schemeClr>
        </a:solidFill>
        <a:ln w="12700" cap="rnd" cmpd="sng" algn="ctr">
          <a:solidFill>
            <a:schemeClr val="accent2">
              <a:alpha val="90000"/>
              <a:hueOff val="0"/>
              <a:satOff val="0"/>
              <a:lumOff val="0"/>
              <a:alphaOff val="-13333"/>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9741" tIns="144821" rIns="69741" bIns="144821"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accent1"/>
              </a:solidFill>
            </a:rPr>
            <a:t>Completing and filing</a:t>
          </a:r>
        </a:p>
      </dsp:txBody>
      <dsp:txXfrm>
        <a:off x="0" y="1556932"/>
        <a:ext cx="1317932" cy="1466133"/>
      </dsp:txXfrm>
    </dsp:sp>
    <dsp:sp modelId="{EAB9327B-4E2D-4FB3-9766-A86E629128CB}">
      <dsp:nvSpPr>
        <dsp:cNvPr id="0" name=""/>
        <dsp:cNvSpPr/>
      </dsp:nvSpPr>
      <dsp:spPr>
        <a:xfrm>
          <a:off x="1317932" y="3111034"/>
          <a:ext cx="5271729" cy="1466133"/>
        </a:xfrm>
        <a:prstGeom prst="rect">
          <a:avLst/>
        </a:prstGeom>
        <a:gradFill rotWithShape="0">
          <a:gsLst>
            <a:gs pos="0">
              <a:schemeClr val="accent2">
                <a:alpha val="90000"/>
                <a:hueOff val="0"/>
                <a:satOff val="0"/>
                <a:lumOff val="0"/>
                <a:alphaOff val="-26667"/>
                <a:tint val="96000"/>
                <a:lumMod val="100000"/>
              </a:schemeClr>
            </a:gs>
            <a:gs pos="78000">
              <a:schemeClr val="accent2">
                <a:alpha val="90000"/>
                <a:hueOff val="0"/>
                <a:satOff val="0"/>
                <a:lumOff val="0"/>
                <a:alphaOff val="-26667"/>
                <a:shade val="94000"/>
                <a:lumMod val="94000"/>
              </a:schemeClr>
            </a:gs>
          </a:gsLst>
          <a:lin ang="5400000" scaled="0"/>
        </a:gradFill>
        <a:ln w="12700" cap="rnd" cmpd="sng" algn="ctr">
          <a:solidFill>
            <a:schemeClr val="accent2">
              <a:alpha val="90000"/>
              <a:hueOff val="0"/>
              <a:satOff val="0"/>
              <a:lumOff val="0"/>
              <a:alphaOff val="-26667"/>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2286" tIns="372398" rIns="102286" bIns="372398"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accent1"/>
              </a:solidFill>
            </a:rPr>
            <a:t>Advising when various tax payments and their respective amounts are due and payable</a:t>
          </a:r>
        </a:p>
      </dsp:txBody>
      <dsp:txXfrm>
        <a:off x="1317932" y="3111034"/>
        <a:ext cx="5271729" cy="1466133"/>
      </dsp:txXfrm>
    </dsp:sp>
    <dsp:sp modelId="{5E3A2018-3860-43CF-AF72-E32A09F8802D}">
      <dsp:nvSpPr>
        <dsp:cNvPr id="0" name=""/>
        <dsp:cNvSpPr/>
      </dsp:nvSpPr>
      <dsp:spPr>
        <a:xfrm>
          <a:off x="0" y="3111034"/>
          <a:ext cx="1317932" cy="1466133"/>
        </a:xfrm>
        <a:prstGeom prst="rect">
          <a:avLst/>
        </a:prstGeom>
        <a:solidFill>
          <a:schemeClr val="lt1">
            <a:hueOff val="0"/>
            <a:satOff val="0"/>
            <a:lumOff val="0"/>
            <a:alphaOff val="0"/>
          </a:schemeClr>
        </a:solidFill>
        <a:ln w="12700" cap="rnd" cmpd="sng" algn="ctr">
          <a:solidFill>
            <a:schemeClr val="accent2">
              <a:alpha val="90000"/>
              <a:hueOff val="0"/>
              <a:satOff val="0"/>
              <a:lumOff val="0"/>
              <a:alphaOff val="-26667"/>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9741" tIns="144821" rIns="69741" bIns="144821"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accent1"/>
              </a:solidFill>
            </a:rPr>
            <a:t>Advising</a:t>
          </a:r>
        </a:p>
      </dsp:txBody>
      <dsp:txXfrm>
        <a:off x="0" y="3111034"/>
        <a:ext cx="1317932" cy="1466133"/>
      </dsp:txXfrm>
    </dsp:sp>
    <dsp:sp modelId="{0BA6FFE1-BDC3-4BB3-BFB8-B979BCA52B03}">
      <dsp:nvSpPr>
        <dsp:cNvPr id="0" name=""/>
        <dsp:cNvSpPr/>
      </dsp:nvSpPr>
      <dsp:spPr>
        <a:xfrm>
          <a:off x="1317932" y="4665135"/>
          <a:ext cx="5271729" cy="1466133"/>
        </a:xfrm>
        <a:prstGeom prst="rect">
          <a:avLst/>
        </a:prstGeom>
        <a:gradFill rotWithShape="0">
          <a:gsLst>
            <a:gs pos="0">
              <a:schemeClr val="accent2">
                <a:alpha val="90000"/>
                <a:hueOff val="0"/>
                <a:satOff val="0"/>
                <a:lumOff val="0"/>
                <a:alphaOff val="-40000"/>
                <a:tint val="96000"/>
                <a:lumMod val="100000"/>
              </a:schemeClr>
            </a:gs>
            <a:gs pos="78000">
              <a:schemeClr val="accent2">
                <a:alpha val="90000"/>
                <a:hueOff val="0"/>
                <a:satOff val="0"/>
                <a:lumOff val="0"/>
                <a:alphaOff val="-40000"/>
                <a:shade val="94000"/>
                <a:lumMod val="94000"/>
              </a:schemeClr>
            </a:gs>
          </a:gsLst>
          <a:lin ang="5400000" scaled="0"/>
        </a:gradFill>
        <a:ln w="12700" cap="rnd" cmpd="sng" algn="ctr">
          <a:solidFill>
            <a:schemeClr val="accent2">
              <a:alpha val="90000"/>
              <a:hueOff val="0"/>
              <a:satOff val="0"/>
              <a:lumOff val="0"/>
              <a:alphaOff val="-4000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02286" tIns="372398" rIns="102286" bIns="372398"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accent1"/>
              </a:solidFill>
            </a:rPr>
            <a:t>Advising on the appropriate record retentions for taxation purposes</a:t>
          </a:r>
        </a:p>
      </dsp:txBody>
      <dsp:txXfrm>
        <a:off x="1317932" y="4665135"/>
        <a:ext cx="5271729" cy="1466133"/>
      </dsp:txXfrm>
    </dsp:sp>
    <dsp:sp modelId="{05E6BCCF-6240-456D-8E6C-EECD84470296}">
      <dsp:nvSpPr>
        <dsp:cNvPr id="0" name=""/>
        <dsp:cNvSpPr/>
      </dsp:nvSpPr>
      <dsp:spPr>
        <a:xfrm>
          <a:off x="0" y="4665135"/>
          <a:ext cx="1317932" cy="1466133"/>
        </a:xfrm>
        <a:prstGeom prst="rect">
          <a:avLst/>
        </a:prstGeom>
        <a:solidFill>
          <a:schemeClr val="lt1">
            <a:hueOff val="0"/>
            <a:satOff val="0"/>
            <a:lumOff val="0"/>
            <a:alphaOff val="0"/>
          </a:schemeClr>
        </a:solidFill>
        <a:ln w="12700" cap="rnd" cmpd="sng" algn="ctr">
          <a:solidFill>
            <a:schemeClr val="accent2">
              <a:alpha val="90000"/>
              <a:hueOff val="0"/>
              <a:satOff val="0"/>
              <a:lumOff val="0"/>
              <a:alphaOff val="-4000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9741" tIns="144821" rIns="69741" bIns="144821"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accent1"/>
              </a:solidFill>
            </a:rPr>
            <a:t>Advising</a:t>
          </a:r>
        </a:p>
      </dsp:txBody>
      <dsp:txXfrm>
        <a:off x="0" y="4665135"/>
        <a:ext cx="1317932" cy="14661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EB9708-CFD2-40F7-96E1-EB01D52B8CA4}">
      <dsp:nvSpPr>
        <dsp:cNvPr id="0" name=""/>
        <dsp:cNvSpPr/>
      </dsp:nvSpPr>
      <dsp:spPr>
        <a:xfrm>
          <a:off x="0" y="0"/>
          <a:ext cx="4905505" cy="1224258"/>
        </a:xfrm>
        <a:prstGeom prst="roundRect">
          <a:avLst>
            <a:gd name="adj" fmla="val 1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Tax compliance for corporates, Trusts and Individuals;</a:t>
          </a:r>
        </a:p>
      </dsp:txBody>
      <dsp:txXfrm>
        <a:off x="35857" y="35857"/>
        <a:ext cx="3441198" cy="1152544"/>
      </dsp:txXfrm>
    </dsp:sp>
    <dsp:sp modelId="{BED5D1AE-66A0-4526-800C-2352DA39CE6C}">
      <dsp:nvSpPr>
        <dsp:cNvPr id="0" name=""/>
        <dsp:cNvSpPr/>
      </dsp:nvSpPr>
      <dsp:spPr>
        <a:xfrm>
          <a:off x="366320" y="1394294"/>
          <a:ext cx="4905505" cy="1224258"/>
        </a:xfrm>
        <a:prstGeom prst="roundRect">
          <a:avLst>
            <a:gd name="adj" fmla="val 1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Completion and lodging of tax returns;</a:t>
          </a:r>
        </a:p>
      </dsp:txBody>
      <dsp:txXfrm>
        <a:off x="402177" y="1430151"/>
        <a:ext cx="3671703" cy="1152544"/>
      </dsp:txXfrm>
    </dsp:sp>
    <dsp:sp modelId="{06C3DBCF-D495-4DFD-B748-D9E0E7487CB8}">
      <dsp:nvSpPr>
        <dsp:cNvPr id="0" name=""/>
        <dsp:cNvSpPr/>
      </dsp:nvSpPr>
      <dsp:spPr>
        <a:xfrm>
          <a:off x="732640" y="2788588"/>
          <a:ext cx="4905505" cy="1224258"/>
        </a:xfrm>
        <a:prstGeom prst="roundRect">
          <a:avLst>
            <a:gd name="adj" fmla="val 1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Preparation and lodging of VAT returns from accounting records; </a:t>
          </a:r>
        </a:p>
      </dsp:txBody>
      <dsp:txXfrm>
        <a:off x="768497" y="2824445"/>
        <a:ext cx="3671703" cy="1152544"/>
      </dsp:txXfrm>
    </dsp:sp>
    <dsp:sp modelId="{00879C17-1BE1-4C3E-974B-00877EDFC99F}">
      <dsp:nvSpPr>
        <dsp:cNvPr id="0" name=""/>
        <dsp:cNvSpPr/>
      </dsp:nvSpPr>
      <dsp:spPr>
        <a:xfrm>
          <a:off x="1098960" y="4182882"/>
          <a:ext cx="4905505" cy="1224258"/>
        </a:xfrm>
        <a:prstGeom prst="roundRect">
          <a:avLst>
            <a:gd name="adj" fmla="val 1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Registration as an employer, registration for provisional tax, income tax, workmen's compensation, VAT, UIF, SDL and PAYE;</a:t>
          </a:r>
        </a:p>
      </dsp:txBody>
      <dsp:txXfrm>
        <a:off x="1134817" y="4218739"/>
        <a:ext cx="3671703" cy="1152544"/>
      </dsp:txXfrm>
    </dsp:sp>
    <dsp:sp modelId="{7F3413F9-BD71-402A-84CD-5E3A4D8F0BCA}">
      <dsp:nvSpPr>
        <dsp:cNvPr id="0" name=""/>
        <dsp:cNvSpPr/>
      </dsp:nvSpPr>
      <dsp:spPr>
        <a:xfrm>
          <a:off x="1465281" y="5577176"/>
          <a:ext cx="4905505" cy="1224258"/>
        </a:xfrm>
        <a:prstGeom prst="roundRect">
          <a:avLst>
            <a:gd name="adj" fmla="val 1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Implications of income tax legislation and capital gains tax legislation;</a:t>
          </a:r>
        </a:p>
      </dsp:txBody>
      <dsp:txXfrm>
        <a:off x="1501138" y="5613033"/>
        <a:ext cx="3671703" cy="1152544"/>
      </dsp:txXfrm>
    </dsp:sp>
    <dsp:sp modelId="{6850CE1B-952C-4A84-8118-CCADA8F32781}">
      <dsp:nvSpPr>
        <dsp:cNvPr id="0" name=""/>
        <dsp:cNvSpPr/>
      </dsp:nvSpPr>
      <dsp:spPr>
        <a:xfrm>
          <a:off x="4109738" y="894388"/>
          <a:ext cx="795767" cy="795767"/>
        </a:xfrm>
        <a:prstGeom prst="downArrow">
          <a:avLst>
            <a:gd name="adj1" fmla="val 55000"/>
            <a:gd name="adj2" fmla="val 45000"/>
          </a:avLst>
        </a:prstGeom>
        <a:solidFill>
          <a:schemeClr val="accent3">
            <a:alpha val="90000"/>
            <a:tint val="40000"/>
            <a:hueOff val="0"/>
            <a:satOff val="0"/>
            <a:lumOff val="0"/>
            <a:alphaOff val="0"/>
          </a:schemeClr>
        </a:solidFill>
        <a:ln w="12700" cap="rnd" cmpd="sng" algn="ctr">
          <a:solidFill>
            <a:schemeClr val="accent3">
              <a:alpha val="90000"/>
              <a:tint val="40000"/>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288786" y="894388"/>
        <a:ext cx="437671" cy="598815"/>
      </dsp:txXfrm>
    </dsp:sp>
    <dsp:sp modelId="{37ACCE2A-65E4-4D91-9E09-5CA8BBA34F02}">
      <dsp:nvSpPr>
        <dsp:cNvPr id="0" name=""/>
        <dsp:cNvSpPr/>
      </dsp:nvSpPr>
      <dsp:spPr>
        <a:xfrm>
          <a:off x="4476058" y="2288682"/>
          <a:ext cx="795767" cy="795767"/>
        </a:xfrm>
        <a:prstGeom prst="downArrow">
          <a:avLst>
            <a:gd name="adj1" fmla="val 55000"/>
            <a:gd name="adj2" fmla="val 45000"/>
          </a:avLst>
        </a:prstGeom>
        <a:solidFill>
          <a:schemeClr val="accent3">
            <a:alpha val="90000"/>
            <a:tint val="40000"/>
            <a:hueOff val="0"/>
            <a:satOff val="0"/>
            <a:lumOff val="0"/>
            <a:alphaOff val="0"/>
          </a:schemeClr>
        </a:solidFill>
        <a:ln w="12700" cap="rnd" cmpd="sng" algn="ctr">
          <a:solidFill>
            <a:schemeClr val="accent3">
              <a:alpha val="90000"/>
              <a:tint val="40000"/>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655106" y="2288682"/>
        <a:ext cx="437671" cy="598815"/>
      </dsp:txXfrm>
    </dsp:sp>
    <dsp:sp modelId="{B41DAAC2-838C-481E-94E8-9A539568E1BB}">
      <dsp:nvSpPr>
        <dsp:cNvPr id="0" name=""/>
        <dsp:cNvSpPr/>
      </dsp:nvSpPr>
      <dsp:spPr>
        <a:xfrm>
          <a:off x="4842378" y="3662572"/>
          <a:ext cx="795767" cy="795767"/>
        </a:xfrm>
        <a:prstGeom prst="downArrow">
          <a:avLst>
            <a:gd name="adj1" fmla="val 55000"/>
            <a:gd name="adj2" fmla="val 45000"/>
          </a:avLst>
        </a:prstGeom>
        <a:solidFill>
          <a:schemeClr val="accent3">
            <a:alpha val="90000"/>
            <a:tint val="40000"/>
            <a:hueOff val="0"/>
            <a:satOff val="0"/>
            <a:lumOff val="0"/>
            <a:alphaOff val="0"/>
          </a:schemeClr>
        </a:solidFill>
        <a:ln w="12700" cap="rnd" cmpd="sng" algn="ctr">
          <a:solidFill>
            <a:schemeClr val="accent3">
              <a:alpha val="90000"/>
              <a:tint val="40000"/>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021426" y="3662572"/>
        <a:ext cx="437671" cy="598815"/>
      </dsp:txXfrm>
    </dsp:sp>
    <dsp:sp modelId="{54F621B4-DB13-4D94-A4A7-AEC09FCBDBE2}">
      <dsp:nvSpPr>
        <dsp:cNvPr id="0" name=""/>
        <dsp:cNvSpPr/>
      </dsp:nvSpPr>
      <dsp:spPr>
        <a:xfrm>
          <a:off x="5208698" y="5070469"/>
          <a:ext cx="795767" cy="795767"/>
        </a:xfrm>
        <a:prstGeom prst="downArrow">
          <a:avLst>
            <a:gd name="adj1" fmla="val 55000"/>
            <a:gd name="adj2" fmla="val 45000"/>
          </a:avLst>
        </a:prstGeom>
        <a:solidFill>
          <a:schemeClr val="accent3">
            <a:alpha val="90000"/>
            <a:tint val="40000"/>
            <a:hueOff val="0"/>
            <a:satOff val="0"/>
            <a:lumOff val="0"/>
            <a:alphaOff val="0"/>
          </a:schemeClr>
        </a:solidFill>
        <a:ln w="12700" cap="rnd" cmpd="sng" algn="ctr">
          <a:solidFill>
            <a:schemeClr val="accent3">
              <a:alpha val="90000"/>
              <a:tint val="40000"/>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387746" y="5070469"/>
        <a:ext cx="437671" cy="5988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B8A597-7579-492F-9789-0C77794563AB}">
      <dsp:nvSpPr>
        <dsp:cNvPr id="0" name=""/>
        <dsp:cNvSpPr/>
      </dsp:nvSpPr>
      <dsp:spPr>
        <a:xfrm>
          <a:off x="0" y="576247"/>
          <a:ext cx="6467678" cy="2111481"/>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en-US" sz="3900" kern="1200" dirty="0"/>
            <a:t>Estate Planning &amp; Administration of Deceased Estates</a:t>
          </a:r>
          <a:endParaRPr lang="en-ZA" sz="3900" kern="1200" dirty="0"/>
        </a:p>
      </dsp:txBody>
      <dsp:txXfrm>
        <a:off x="103074" y="679321"/>
        <a:ext cx="6261530" cy="1905333"/>
      </dsp:txXfrm>
    </dsp:sp>
    <dsp:sp modelId="{B4D886EA-4E27-47AD-808A-DA2ADE696E11}">
      <dsp:nvSpPr>
        <dsp:cNvPr id="0" name=""/>
        <dsp:cNvSpPr/>
      </dsp:nvSpPr>
      <dsp:spPr>
        <a:xfrm>
          <a:off x="0" y="2687729"/>
          <a:ext cx="6467678" cy="10205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5349" tIns="27940" rIns="156464" bIns="27940" numCol="1" spcCol="1270" anchor="t" anchorCtr="0">
          <a:noAutofit/>
        </a:bodyPr>
        <a:lstStyle/>
        <a:p>
          <a:pPr marL="228600" lvl="1" indent="-228600" algn="l" defTabSz="977900">
            <a:lnSpc>
              <a:spcPct val="90000"/>
            </a:lnSpc>
            <a:spcBef>
              <a:spcPct val="0"/>
            </a:spcBef>
            <a:spcAft>
              <a:spcPct val="20000"/>
            </a:spcAft>
            <a:buFont typeface="Arial" panose="020B0604020202020204" pitchFamily="34" charset="0"/>
            <a:buChar char="•"/>
          </a:pPr>
          <a:r>
            <a:rPr lang="en-US" sz="2200" kern="1200" dirty="0"/>
            <a:t>Tax efficient estate planning</a:t>
          </a:r>
          <a:endParaRPr lang="en-ZA" sz="2200" kern="1200" dirty="0"/>
        </a:p>
        <a:p>
          <a:pPr marL="228600" lvl="1" indent="-228600" algn="l" defTabSz="977900">
            <a:lnSpc>
              <a:spcPct val="90000"/>
            </a:lnSpc>
            <a:spcBef>
              <a:spcPct val="0"/>
            </a:spcBef>
            <a:spcAft>
              <a:spcPct val="20000"/>
            </a:spcAft>
            <a:buFont typeface="Arial" panose="020B0604020202020204" pitchFamily="34" charset="0"/>
            <a:buChar char="•"/>
          </a:pPr>
          <a:r>
            <a:rPr lang="en-US" sz="2200" kern="1200" dirty="0"/>
            <a:t>Acting as executor, administrator of estates and trustees of family trusts</a:t>
          </a:r>
          <a:endParaRPr lang="en-ZA" sz="2200" kern="1200" dirty="0"/>
        </a:p>
      </dsp:txBody>
      <dsp:txXfrm>
        <a:off x="0" y="2687729"/>
        <a:ext cx="6467678" cy="1020509"/>
      </dsp:txXfrm>
    </dsp:sp>
    <dsp:sp modelId="{55823FEC-14CB-4BE7-93E0-21F30B4B29F9}">
      <dsp:nvSpPr>
        <dsp:cNvPr id="0" name=""/>
        <dsp:cNvSpPr/>
      </dsp:nvSpPr>
      <dsp:spPr>
        <a:xfrm>
          <a:off x="0" y="3708239"/>
          <a:ext cx="6467678" cy="111798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en-ZA" sz="3900" kern="1200" dirty="0"/>
            <a:t>Investments</a:t>
          </a:r>
        </a:p>
      </dsp:txBody>
      <dsp:txXfrm>
        <a:off x="54576" y="3762815"/>
        <a:ext cx="6358526" cy="1008834"/>
      </dsp:txXfrm>
    </dsp:sp>
    <dsp:sp modelId="{ADDF14BA-6EDD-48B4-9507-42E3059967EB}">
      <dsp:nvSpPr>
        <dsp:cNvPr id="0" name=""/>
        <dsp:cNvSpPr/>
      </dsp:nvSpPr>
      <dsp:spPr>
        <a:xfrm>
          <a:off x="0" y="4826225"/>
          <a:ext cx="6467678" cy="10205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5349" tIns="27940" rIns="156464" bIns="27940" numCol="1" spcCol="1270" anchor="t" anchorCtr="0">
          <a:noAutofit/>
        </a:bodyPr>
        <a:lstStyle/>
        <a:p>
          <a:pPr marL="228600" lvl="1" indent="-228600" algn="l" defTabSz="977900">
            <a:lnSpc>
              <a:spcPct val="90000"/>
            </a:lnSpc>
            <a:spcBef>
              <a:spcPct val="0"/>
            </a:spcBef>
            <a:spcAft>
              <a:spcPct val="20000"/>
            </a:spcAft>
            <a:buFont typeface="Arial" panose="020B0604020202020204" pitchFamily="34" charset="0"/>
            <a:buChar char="•"/>
          </a:pPr>
          <a:r>
            <a:rPr lang="en-US" sz="2200" kern="1200" dirty="0"/>
            <a:t>Advice on investment strategies</a:t>
          </a:r>
        </a:p>
        <a:p>
          <a:pPr marL="228600" lvl="1" indent="-228600" algn="l" defTabSz="977900">
            <a:lnSpc>
              <a:spcPct val="90000"/>
            </a:lnSpc>
            <a:spcBef>
              <a:spcPct val="0"/>
            </a:spcBef>
            <a:spcAft>
              <a:spcPct val="20000"/>
            </a:spcAft>
            <a:buFont typeface="Arial" panose="020B0604020202020204" pitchFamily="34" charset="0"/>
            <a:buChar char="•"/>
          </a:pPr>
          <a:r>
            <a:rPr lang="en-US" sz="2200" kern="1200" dirty="0"/>
            <a:t>Conducting financial investigation into low returns on investments</a:t>
          </a:r>
        </a:p>
      </dsp:txBody>
      <dsp:txXfrm>
        <a:off x="0" y="4826225"/>
        <a:ext cx="6467678" cy="1020509"/>
      </dsp:txXfrm>
    </dsp:sp>
    <dsp:sp modelId="{CF6FB6A9-8A07-4581-A988-A5663688496E}">
      <dsp:nvSpPr>
        <dsp:cNvPr id="0" name=""/>
        <dsp:cNvSpPr/>
      </dsp:nvSpPr>
      <dsp:spPr>
        <a:xfrm>
          <a:off x="0" y="5846735"/>
          <a:ext cx="6467678" cy="1754221"/>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en-US" sz="3900" kern="1200" dirty="0"/>
            <a:t>New Businesses &amp; industry specific consulting </a:t>
          </a:r>
          <a:endParaRPr lang="en-ZA" sz="3900" kern="1200" dirty="0"/>
        </a:p>
      </dsp:txBody>
      <dsp:txXfrm>
        <a:off x="85634" y="5932369"/>
        <a:ext cx="6296410" cy="1582953"/>
      </dsp:txXfrm>
    </dsp:sp>
    <dsp:sp modelId="{030ED3E8-D96E-4C9F-A3EA-5FF14F05C22F}">
      <dsp:nvSpPr>
        <dsp:cNvPr id="0" name=""/>
        <dsp:cNvSpPr/>
      </dsp:nvSpPr>
      <dsp:spPr>
        <a:xfrm>
          <a:off x="0" y="7600957"/>
          <a:ext cx="6467678" cy="1290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5349" tIns="27940" rIns="156464" bIns="27940" numCol="1" spcCol="1270" anchor="t" anchorCtr="0">
          <a:noAutofit/>
        </a:bodyPr>
        <a:lstStyle/>
        <a:p>
          <a:pPr marL="228600" lvl="1" indent="-228600" algn="l" defTabSz="977900">
            <a:lnSpc>
              <a:spcPct val="90000"/>
            </a:lnSpc>
            <a:spcBef>
              <a:spcPct val="0"/>
            </a:spcBef>
            <a:spcAft>
              <a:spcPct val="20000"/>
            </a:spcAft>
            <a:buFont typeface="Arial" panose="020B0604020202020204" pitchFamily="34" charset="0"/>
            <a:buChar char="•"/>
          </a:pPr>
          <a:r>
            <a:rPr lang="en-US" sz="2200" kern="1200" dirty="0"/>
            <a:t>Advice and assistance on the start-up of new businesses</a:t>
          </a:r>
        </a:p>
        <a:p>
          <a:pPr marL="228600" lvl="1" indent="-228600" algn="l" defTabSz="977900">
            <a:lnSpc>
              <a:spcPct val="90000"/>
            </a:lnSpc>
            <a:spcBef>
              <a:spcPct val="0"/>
            </a:spcBef>
            <a:spcAft>
              <a:spcPct val="20000"/>
            </a:spcAft>
            <a:buFont typeface="Arial" panose="020B0604020202020204" pitchFamily="34" charset="0"/>
            <a:buChar char="•"/>
          </a:pPr>
          <a:r>
            <a:rPr lang="en-US" sz="2200" kern="1200" dirty="0"/>
            <a:t>Consulting on important topics that are specific and relevant to client</a:t>
          </a:r>
        </a:p>
      </dsp:txBody>
      <dsp:txXfrm>
        <a:off x="0" y="7600957"/>
        <a:ext cx="6467678" cy="129064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F74446-0231-4295-9E38-44A3D032335E}" type="datetimeFigureOut">
              <a:rPr lang="en-ZA" smtClean="0"/>
              <a:t>2020/08/27</a:t>
            </a:fld>
            <a:endParaRPr lang="en-ZA" dirty="0"/>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7B1865-F97D-41E6-A987-7AB60FDE5795}" type="slidenum">
              <a:rPr lang="en-ZA" smtClean="0"/>
              <a:t>‹#›</a:t>
            </a:fld>
            <a:endParaRPr lang="en-ZA" dirty="0"/>
          </a:p>
        </p:txBody>
      </p:sp>
    </p:spTree>
    <p:extLst>
      <p:ext uri="{BB962C8B-B14F-4D97-AF65-F5344CB8AC3E}">
        <p14:creationId xmlns:p14="http://schemas.microsoft.com/office/powerpoint/2010/main" val="1862977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6350" y="-12231"/>
            <a:ext cx="6877353" cy="9930462"/>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847947" y="3473216"/>
            <a:ext cx="4370039" cy="2377992"/>
          </a:xfrm>
        </p:spPr>
        <p:txBody>
          <a:bodyPr anchor="b">
            <a:noAutofit/>
          </a:bodyPr>
          <a:lstStyle>
            <a:lvl1pPr algn="r">
              <a:defRPr sz="405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847947" y="5851205"/>
            <a:ext cx="4370039" cy="1584410"/>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A78E1A-C283-4CA3-B25A-44DD01279DDD}" type="datetimeFigureOut">
              <a:rPr lang="en-ZA" smtClean="0"/>
              <a:t>2020/08/27</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BD59B105-0D3A-4134-BC3A-81319B6DC4B5}" type="slidenum">
              <a:rPr lang="en-ZA" smtClean="0"/>
              <a:t>‹#›</a:t>
            </a:fld>
            <a:endParaRPr lang="en-ZA" dirty="0"/>
          </a:p>
        </p:txBody>
      </p:sp>
    </p:spTree>
    <p:extLst>
      <p:ext uri="{BB962C8B-B14F-4D97-AF65-F5344CB8AC3E}">
        <p14:creationId xmlns:p14="http://schemas.microsoft.com/office/powerpoint/2010/main" val="1393543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4916311"/>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A78E1A-C283-4CA3-B25A-44DD01279DDD}" type="datetimeFigureOut">
              <a:rPr lang="en-ZA" smtClean="0"/>
              <a:t>2020/08/27</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BD59B105-0D3A-4134-BC3A-81319B6DC4B5}" type="slidenum">
              <a:rPr lang="en-ZA" smtClean="0"/>
              <a:t>‹#›</a:t>
            </a:fld>
            <a:endParaRPr lang="en-ZA" dirty="0"/>
          </a:p>
        </p:txBody>
      </p:sp>
    </p:spTree>
    <p:extLst>
      <p:ext uri="{BB962C8B-B14F-4D97-AF65-F5344CB8AC3E}">
        <p14:creationId xmlns:p14="http://schemas.microsoft.com/office/powerpoint/2010/main" val="2815529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825806" y="5246511"/>
            <a:ext cx="4064853" cy="550333"/>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457199"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A78E1A-C283-4CA3-B25A-44DD01279DDD}" type="datetimeFigureOut">
              <a:rPr lang="en-ZA" smtClean="0"/>
              <a:t>2020/08/27</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BD59B105-0D3A-4134-BC3A-81319B6DC4B5}" type="slidenum">
              <a:rPr lang="en-ZA" smtClean="0"/>
              <a:t>‹#›</a:t>
            </a:fld>
            <a:endParaRPr lang="en-ZA" dirty="0"/>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07497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457199" y="2790649"/>
            <a:ext cx="4760786" cy="3748998"/>
          </a:xfrm>
        </p:spPr>
        <p:txBody>
          <a:bodyPr anchor="b">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A78E1A-C283-4CA3-B25A-44DD01279DDD}" type="datetimeFigureOut">
              <a:rPr lang="en-ZA" smtClean="0"/>
              <a:t>2020/08/27</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BD59B105-0D3A-4134-BC3A-81319B6DC4B5}" type="slidenum">
              <a:rPr lang="en-ZA" smtClean="0"/>
              <a:t>‹#›</a:t>
            </a:fld>
            <a:endParaRPr lang="en-ZA" dirty="0"/>
          </a:p>
        </p:txBody>
      </p:sp>
    </p:spTree>
    <p:extLst>
      <p:ext uri="{BB962C8B-B14F-4D97-AF65-F5344CB8AC3E}">
        <p14:creationId xmlns:p14="http://schemas.microsoft.com/office/powerpoint/2010/main" val="96502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457198" y="5796844"/>
            <a:ext cx="4760787" cy="742803"/>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A78E1A-C283-4CA3-B25A-44DD01279DDD}" type="datetimeFigureOut">
              <a:rPr lang="en-ZA" smtClean="0"/>
              <a:t>2020/08/27</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BD59B105-0D3A-4134-BC3A-81319B6DC4B5}" type="slidenum">
              <a:rPr lang="en-ZA" smtClean="0"/>
              <a:t>‹#›</a:t>
            </a:fld>
            <a:endParaRPr lang="en-ZA" dirty="0"/>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84491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461886" y="880533"/>
            <a:ext cx="4756099" cy="4365978"/>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457198" y="5796844"/>
            <a:ext cx="4760787" cy="74280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A78E1A-C283-4CA3-B25A-44DD01279DDD}" type="datetimeFigureOut">
              <a:rPr lang="en-ZA" smtClean="0"/>
              <a:t>2020/08/27</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BD59B105-0D3A-4134-BC3A-81319B6DC4B5}" type="slidenum">
              <a:rPr lang="en-ZA" smtClean="0"/>
              <a:t>‹#›</a:t>
            </a:fld>
            <a:endParaRPr lang="en-ZA" dirty="0"/>
          </a:p>
        </p:txBody>
      </p:sp>
    </p:spTree>
    <p:extLst>
      <p:ext uri="{BB962C8B-B14F-4D97-AF65-F5344CB8AC3E}">
        <p14:creationId xmlns:p14="http://schemas.microsoft.com/office/powerpoint/2010/main" val="8373648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A78E1A-C283-4CA3-B25A-44DD01279DDD}" type="datetimeFigureOut">
              <a:rPr lang="en-ZA" smtClean="0"/>
              <a:t>2020/08/27</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BD59B105-0D3A-4134-BC3A-81319B6DC4B5}" type="slidenum">
              <a:rPr lang="en-ZA" smtClean="0"/>
              <a:t>‹#›</a:t>
            </a:fld>
            <a:endParaRPr lang="en-ZA" dirty="0"/>
          </a:p>
        </p:txBody>
      </p:sp>
    </p:spTree>
    <p:extLst>
      <p:ext uri="{BB962C8B-B14F-4D97-AF65-F5344CB8AC3E}">
        <p14:creationId xmlns:p14="http://schemas.microsoft.com/office/powerpoint/2010/main" val="9598740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82984" y="880534"/>
            <a:ext cx="734109" cy="7585429"/>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457199" y="880534"/>
            <a:ext cx="3896270" cy="75854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A78E1A-C283-4CA3-B25A-44DD01279DDD}" type="datetimeFigureOut">
              <a:rPr lang="en-ZA" smtClean="0"/>
              <a:t>2020/08/27</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BD59B105-0D3A-4134-BC3A-81319B6DC4B5}" type="slidenum">
              <a:rPr lang="en-ZA" smtClean="0"/>
              <a:t>‹#›</a:t>
            </a:fld>
            <a:endParaRPr lang="en-ZA" dirty="0"/>
          </a:p>
        </p:txBody>
      </p:sp>
    </p:spTree>
    <p:extLst>
      <p:ext uri="{BB962C8B-B14F-4D97-AF65-F5344CB8AC3E}">
        <p14:creationId xmlns:p14="http://schemas.microsoft.com/office/powerpoint/2010/main" val="2100460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A78E1A-C283-4CA3-B25A-44DD01279DDD}" type="datetimeFigureOut">
              <a:rPr lang="en-ZA" smtClean="0"/>
              <a:t>2020/08/27</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BD59B105-0D3A-4134-BC3A-81319B6DC4B5}" type="slidenum">
              <a:rPr lang="en-ZA" smtClean="0"/>
              <a:t>‹#›</a:t>
            </a:fld>
            <a:endParaRPr lang="en-ZA" dirty="0"/>
          </a:p>
        </p:txBody>
      </p:sp>
    </p:spTree>
    <p:extLst>
      <p:ext uri="{BB962C8B-B14F-4D97-AF65-F5344CB8AC3E}">
        <p14:creationId xmlns:p14="http://schemas.microsoft.com/office/powerpoint/2010/main" val="1343983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199" y="3901254"/>
            <a:ext cx="4760786" cy="2638395"/>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457199" y="6539647"/>
            <a:ext cx="4760786" cy="12428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A78E1A-C283-4CA3-B25A-44DD01279DDD}" type="datetimeFigureOut">
              <a:rPr lang="en-ZA" smtClean="0"/>
              <a:t>2020/08/27</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BD59B105-0D3A-4134-BC3A-81319B6DC4B5}" type="slidenum">
              <a:rPr lang="en-ZA" smtClean="0"/>
              <a:t>‹#›</a:t>
            </a:fld>
            <a:endParaRPr lang="en-ZA" dirty="0"/>
          </a:p>
        </p:txBody>
      </p:sp>
    </p:spTree>
    <p:extLst>
      <p:ext uri="{BB962C8B-B14F-4D97-AF65-F5344CB8AC3E}">
        <p14:creationId xmlns:p14="http://schemas.microsoft.com/office/powerpoint/2010/main" val="3989858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190782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3120851"/>
            <a:ext cx="2316082" cy="5605560"/>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901903" y="3120853"/>
            <a:ext cx="2316083" cy="5605561"/>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A78E1A-C283-4CA3-B25A-44DD01279DDD}" type="datetimeFigureOut">
              <a:rPr lang="en-ZA" smtClean="0"/>
              <a:t>2020/08/27</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BD59B105-0D3A-4134-BC3A-81319B6DC4B5}" type="slidenum">
              <a:rPr lang="en-ZA" smtClean="0"/>
              <a:t>‹#›</a:t>
            </a:fld>
            <a:endParaRPr lang="en-ZA" dirty="0"/>
          </a:p>
        </p:txBody>
      </p:sp>
    </p:spTree>
    <p:extLst>
      <p:ext uri="{BB962C8B-B14F-4D97-AF65-F5344CB8AC3E}">
        <p14:creationId xmlns:p14="http://schemas.microsoft.com/office/powerpoint/2010/main" val="2793140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5" cy="1907822"/>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199"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199" y="3953801"/>
            <a:ext cx="2318004" cy="477261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899980"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2899980" y="3953801"/>
            <a:ext cx="2318004" cy="477261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A78E1A-C283-4CA3-B25A-44DD01279DDD}" type="datetimeFigureOut">
              <a:rPr lang="en-ZA" smtClean="0"/>
              <a:t>2020/08/27</a:t>
            </a:fld>
            <a:endParaRPr lang="en-ZA" dirty="0"/>
          </a:p>
        </p:txBody>
      </p:sp>
      <p:sp>
        <p:nvSpPr>
          <p:cNvPr id="8" name="Footer Placeholder 7"/>
          <p:cNvSpPr>
            <a:spLocks noGrp="1"/>
          </p:cNvSpPr>
          <p:nvPr>
            <p:ph type="ftr" sz="quarter" idx="11"/>
          </p:nvPr>
        </p:nvSpPr>
        <p:spPr/>
        <p:txBody>
          <a:bodyPr/>
          <a:lstStyle/>
          <a:p>
            <a:endParaRPr lang="en-ZA" dirty="0"/>
          </a:p>
        </p:txBody>
      </p:sp>
      <p:sp>
        <p:nvSpPr>
          <p:cNvPr id="9" name="Slide Number Placeholder 8"/>
          <p:cNvSpPr>
            <a:spLocks noGrp="1"/>
          </p:cNvSpPr>
          <p:nvPr>
            <p:ph type="sldNum" sz="quarter" idx="12"/>
          </p:nvPr>
        </p:nvSpPr>
        <p:spPr/>
        <p:txBody>
          <a:bodyPr/>
          <a:lstStyle/>
          <a:p>
            <a:fld id="{BD59B105-0D3A-4134-BC3A-81319B6DC4B5}" type="slidenum">
              <a:rPr lang="en-ZA" smtClean="0"/>
              <a:t>‹#›</a:t>
            </a:fld>
            <a:endParaRPr lang="en-ZA" dirty="0"/>
          </a:p>
        </p:txBody>
      </p:sp>
    </p:spTree>
    <p:extLst>
      <p:ext uri="{BB962C8B-B14F-4D97-AF65-F5344CB8AC3E}">
        <p14:creationId xmlns:p14="http://schemas.microsoft.com/office/powerpoint/2010/main" val="3332765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199" y="880533"/>
            <a:ext cx="4760786" cy="190782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A78E1A-C283-4CA3-B25A-44DD01279DDD}" type="datetimeFigureOut">
              <a:rPr lang="en-ZA" smtClean="0"/>
              <a:t>2020/08/27</a:t>
            </a:fld>
            <a:endParaRPr lang="en-ZA" dirty="0"/>
          </a:p>
        </p:txBody>
      </p:sp>
      <p:sp>
        <p:nvSpPr>
          <p:cNvPr id="4" name="Footer Placeholder 3"/>
          <p:cNvSpPr>
            <a:spLocks noGrp="1"/>
          </p:cNvSpPr>
          <p:nvPr>
            <p:ph type="ftr" sz="quarter" idx="11"/>
          </p:nvPr>
        </p:nvSpPr>
        <p:spPr/>
        <p:txBody>
          <a:bodyPr/>
          <a:lstStyle/>
          <a:p>
            <a:endParaRPr lang="en-ZA" dirty="0"/>
          </a:p>
        </p:txBody>
      </p:sp>
      <p:sp>
        <p:nvSpPr>
          <p:cNvPr id="5" name="Slide Number Placeholder 4"/>
          <p:cNvSpPr>
            <a:spLocks noGrp="1"/>
          </p:cNvSpPr>
          <p:nvPr>
            <p:ph type="sldNum" sz="quarter" idx="12"/>
          </p:nvPr>
        </p:nvSpPr>
        <p:spPr/>
        <p:txBody>
          <a:bodyPr/>
          <a:lstStyle/>
          <a:p>
            <a:fld id="{BD59B105-0D3A-4134-BC3A-81319B6DC4B5}" type="slidenum">
              <a:rPr lang="en-ZA" smtClean="0"/>
              <a:t>‹#›</a:t>
            </a:fld>
            <a:endParaRPr lang="en-ZA" dirty="0"/>
          </a:p>
        </p:txBody>
      </p:sp>
    </p:spTree>
    <p:extLst>
      <p:ext uri="{BB962C8B-B14F-4D97-AF65-F5344CB8AC3E}">
        <p14:creationId xmlns:p14="http://schemas.microsoft.com/office/powerpoint/2010/main" val="2682816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A78E1A-C283-4CA3-B25A-44DD01279DDD}" type="datetimeFigureOut">
              <a:rPr lang="en-ZA" smtClean="0"/>
              <a:t>2020/08/27</a:t>
            </a:fld>
            <a:endParaRPr lang="en-ZA" dirty="0"/>
          </a:p>
        </p:txBody>
      </p:sp>
      <p:sp>
        <p:nvSpPr>
          <p:cNvPr id="3" name="Footer Placeholder 2"/>
          <p:cNvSpPr>
            <a:spLocks noGrp="1"/>
          </p:cNvSpPr>
          <p:nvPr>
            <p:ph type="ftr" sz="quarter" idx="11"/>
          </p:nvPr>
        </p:nvSpPr>
        <p:spPr/>
        <p:txBody>
          <a:bodyPr/>
          <a:lstStyle/>
          <a:p>
            <a:endParaRPr lang="en-ZA" dirty="0"/>
          </a:p>
        </p:txBody>
      </p:sp>
      <p:sp>
        <p:nvSpPr>
          <p:cNvPr id="4" name="Slide Number Placeholder 3"/>
          <p:cNvSpPr>
            <a:spLocks noGrp="1"/>
          </p:cNvSpPr>
          <p:nvPr>
            <p:ph type="sldNum" sz="quarter" idx="12"/>
          </p:nvPr>
        </p:nvSpPr>
        <p:spPr/>
        <p:txBody>
          <a:bodyPr/>
          <a:lstStyle/>
          <a:p>
            <a:fld id="{BD59B105-0D3A-4134-BC3A-81319B6DC4B5}" type="slidenum">
              <a:rPr lang="en-ZA" smtClean="0"/>
              <a:t>‹#›</a:t>
            </a:fld>
            <a:endParaRPr lang="en-ZA" dirty="0"/>
          </a:p>
        </p:txBody>
      </p:sp>
    </p:spTree>
    <p:extLst>
      <p:ext uri="{BB962C8B-B14F-4D97-AF65-F5344CB8AC3E}">
        <p14:creationId xmlns:p14="http://schemas.microsoft.com/office/powerpoint/2010/main" val="2254742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199" y="2164650"/>
            <a:ext cx="2092637" cy="1846673"/>
          </a:xfrm>
        </p:spPr>
        <p:txBody>
          <a:bodyPr anchor="b">
            <a:normAutofit/>
          </a:bodyPr>
          <a:lstStyle>
            <a:lvl1pPr>
              <a:defRPr sz="1500"/>
            </a:lvl1pPr>
          </a:lstStyle>
          <a:p>
            <a:r>
              <a:rPr lang="en-US"/>
              <a:t>Click to edit Master title style</a:t>
            </a:r>
            <a:endParaRPr lang="en-US" dirty="0"/>
          </a:p>
        </p:txBody>
      </p:sp>
      <p:sp>
        <p:nvSpPr>
          <p:cNvPr id="3" name="Content Placeholder 2"/>
          <p:cNvSpPr>
            <a:spLocks noGrp="1"/>
          </p:cNvSpPr>
          <p:nvPr>
            <p:ph idx="1"/>
          </p:nvPr>
        </p:nvSpPr>
        <p:spPr>
          <a:xfrm>
            <a:off x="2678456" y="743781"/>
            <a:ext cx="2539528" cy="798263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199" y="4011323"/>
            <a:ext cx="2092637" cy="3733093"/>
          </a:xfrm>
        </p:spPr>
        <p:txBody>
          <a:bodyPr>
            <a:normAutofit/>
          </a:bodyPr>
          <a:lstStyle>
            <a:lvl1pPr marL="0" indent="0">
              <a:buNone/>
              <a:defRPr sz="105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fld id="{2EA78E1A-C283-4CA3-B25A-44DD01279DDD}" type="datetimeFigureOut">
              <a:rPr lang="en-ZA" smtClean="0"/>
              <a:t>2020/08/27</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BD59B105-0D3A-4134-BC3A-81319B6DC4B5}" type="slidenum">
              <a:rPr lang="en-ZA" smtClean="0"/>
              <a:t>‹#›</a:t>
            </a:fld>
            <a:endParaRPr lang="en-ZA" dirty="0"/>
          </a:p>
        </p:txBody>
      </p:sp>
    </p:spTree>
    <p:extLst>
      <p:ext uri="{BB962C8B-B14F-4D97-AF65-F5344CB8AC3E}">
        <p14:creationId xmlns:p14="http://schemas.microsoft.com/office/powerpoint/2010/main" val="2977393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199" y="6934200"/>
            <a:ext cx="4760786" cy="818622"/>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199" y="880533"/>
            <a:ext cx="4760786" cy="5554926"/>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4" name="Text Placeholder 3"/>
          <p:cNvSpPr>
            <a:spLocks noGrp="1"/>
          </p:cNvSpPr>
          <p:nvPr>
            <p:ph type="body" sz="half" idx="2"/>
          </p:nvPr>
        </p:nvSpPr>
        <p:spPr>
          <a:xfrm>
            <a:off x="457199" y="7752822"/>
            <a:ext cx="4760786" cy="973590"/>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EA78E1A-C283-4CA3-B25A-44DD01279DDD}" type="datetimeFigureOut">
              <a:rPr lang="en-ZA" smtClean="0"/>
              <a:t>2020/08/27</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BD59B105-0D3A-4134-BC3A-81319B6DC4B5}" type="slidenum">
              <a:rPr lang="en-ZA" smtClean="0"/>
              <a:t>‹#›</a:t>
            </a:fld>
            <a:endParaRPr lang="en-ZA" dirty="0"/>
          </a:p>
        </p:txBody>
      </p:sp>
    </p:spTree>
    <p:extLst>
      <p:ext uri="{BB962C8B-B14F-4D97-AF65-F5344CB8AC3E}">
        <p14:creationId xmlns:p14="http://schemas.microsoft.com/office/powerpoint/2010/main" val="3982732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6350" y="-12231"/>
            <a:ext cx="6877354" cy="9930462"/>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457200" y="880533"/>
            <a:ext cx="4760785" cy="190782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457199" y="3120853"/>
            <a:ext cx="4760786" cy="560556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053944" y="8726414"/>
            <a:ext cx="513099"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2EA78E1A-C283-4CA3-B25A-44DD01279DDD}" type="datetimeFigureOut">
              <a:rPr lang="en-ZA" smtClean="0"/>
              <a:t>2020/08/27</a:t>
            </a:fld>
            <a:endParaRPr lang="en-ZA" dirty="0"/>
          </a:p>
        </p:txBody>
      </p:sp>
      <p:sp>
        <p:nvSpPr>
          <p:cNvPr id="5" name="Footer Placeholder 4"/>
          <p:cNvSpPr>
            <a:spLocks noGrp="1"/>
          </p:cNvSpPr>
          <p:nvPr>
            <p:ph type="ftr" sz="quarter" idx="3"/>
          </p:nvPr>
        </p:nvSpPr>
        <p:spPr>
          <a:xfrm>
            <a:off x="457200" y="8726414"/>
            <a:ext cx="3467230" cy="527403"/>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ZA" dirty="0"/>
          </a:p>
        </p:txBody>
      </p:sp>
      <p:sp>
        <p:nvSpPr>
          <p:cNvPr id="6" name="Slide Number Placeholder 5"/>
          <p:cNvSpPr>
            <a:spLocks noGrp="1"/>
          </p:cNvSpPr>
          <p:nvPr>
            <p:ph type="sldNum" sz="quarter" idx="4"/>
          </p:nvPr>
        </p:nvSpPr>
        <p:spPr>
          <a:xfrm>
            <a:off x="4833507" y="8726414"/>
            <a:ext cx="384479" cy="527403"/>
          </a:xfrm>
          <a:prstGeom prst="rect">
            <a:avLst/>
          </a:prstGeom>
        </p:spPr>
        <p:txBody>
          <a:bodyPr vert="horz" lIns="91440" tIns="45720" rIns="91440" bIns="45720" rtlCol="0" anchor="ctr"/>
          <a:lstStyle>
            <a:lvl1pPr algn="r">
              <a:defRPr sz="675">
                <a:solidFill>
                  <a:schemeClr val="accent1"/>
                </a:solidFill>
              </a:defRPr>
            </a:lvl1pPr>
          </a:lstStyle>
          <a:p>
            <a:fld id="{BD59B105-0D3A-4134-BC3A-81319B6DC4B5}" type="slidenum">
              <a:rPr lang="en-ZA" smtClean="0"/>
              <a:t>‹#›</a:t>
            </a:fld>
            <a:endParaRPr lang="en-ZA" dirty="0"/>
          </a:p>
        </p:txBody>
      </p:sp>
    </p:spTree>
    <p:extLst>
      <p:ext uri="{BB962C8B-B14F-4D97-AF65-F5344CB8AC3E}">
        <p14:creationId xmlns:p14="http://schemas.microsoft.com/office/powerpoint/2010/main" val="346859730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Lst>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30.svg"/><Relationship Id="rId7" Type="http://schemas.openxmlformats.org/officeDocument/2006/relationships/image" Target="../media/image34.svg"/><Relationship Id="rId12" Type="http://schemas.openxmlformats.org/officeDocument/2006/relationships/image" Target="../media/image39.png"/><Relationship Id="rId2" Type="http://schemas.openxmlformats.org/officeDocument/2006/relationships/image" Target="../media/image29.png"/><Relationship Id="rId1" Type="http://schemas.openxmlformats.org/officeDocument/2006/relationships/slideLayout" Target="../slideLayouts/slideLayout2.xml"/><Relationship Id="rId6" Type="http://schemas.openxmlformats.org/officeDocument/2006/relationships/image" Target="../media/image33.png"/><Relationship Id="rId11" Type="http://schemas.openxmlformats.org/officeDocument/2006/relationships/image" Target="../media/image38.svg"/><Relationship Id="rId5" Type="http://schemas.openxmlformats.org/officeDocument/2006/relationships/image" Target="../media/image32.svg"/><Relationship Id="rId10" Type="http://schemas.openxmlformats.org/officeDocument/2006/relationships/image" Target="../media/image37.png"/><Relationship Id="rId4" Type="http://schemas.openxmlformats.org/officeDocument/2006/relationships/image" Target="../media/image31.png"/><Relationship Id="rId9" Type="http://schemas.openxmlformats.org/officeDocument/2006/relationships/image" Target="../media/image36.svg"/></Relationships>
</file>

<file path=ppt/slides/_rels/slide24.xml.rels><?xml version="1.0" encoding="UTF-8" standalone="yes"?>
<Relationships xmlns="http://schemas.openxmlformats.org/package/2006/relationships"><Relationship Id="rId3" Type="http://schemas.openxmlformats.org/officeDocument/2006/relationships/hyperlink" Target="http://www.hlbauditor.co.za/" TargetMode="External"/><Relationship Id="rId2" Type="http://schemas.openxmlformats.org/officeDocument/2006/relationships/hyperlink" Target="mailto:mariusjm@mbainc.co.z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jpg"/><Relationship Id="rId4" Type="http://schemas.openxmlformats.org/officeDocument/2006/relationships/image" Target="../media/image6.jpg"/><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1E01EAC-1F62-44E9-A870-0F31C171689A}"/>
              </a:ext>
            </a:extLst>
          </p:cNvPr>
          <p:cNvSpPr txBox="1">
            <a:spLocks/>
          </p:cNvSpPr>
          <p:nvPr/>
        </p:nvSpPr>
        <p:spPr>
          <a:xfrm>
            <a:off x="411163" y="9443804"/>
            <a:ext cx="1913317" cy="462196"/>
          </a:xfrm>
          <a:prstGeom prst="rect">
            <a:avLst/>
          </a:prstGeom>
        </p:spPr>
        <p:txBody>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r>
              <a:rPr lang="en-ZA" sz="1600" b="1" dirty="0">
                <a:solidFill>
                  <a:schemeClr val="accent5"/>
                </a:solidFill>
              </a:rPr>
              <a:t>BUSINESS PROFILE</a:t>
            </a:r>
          </a:p>
        </p:txBody>
      </p:sp>
      <p:pic>
        <p:nvPicPr>
          <p:cNvPr id="8" name="Picture 7">
            <a:extLst>
              <a:ext uri="{FF2B5EF4-FFF2-40B4-BE49-F238E27FC236}">
                <a16:creationId xmlns:a16="http://schemas.microsoft.com/office/drawing/2014/main" id="{C738BBB5-740F-4D37-87F5-EFB935080F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532" y="4364636"/>
            <a:ext cx="5229889" cy="1176728"/>
          </a:xfrm>
          <a:prstGeom prst="rect">
            <a:avLst/>
          </a:prstGeom>
        </p:spPr>
      </p:pic>
    </p:spTree>
    <p:extLst>
      <p:ext uri="{BB962C8B-B14F-4D97-AF65-F5344CB8AC3E}">
        <p14:creationId xmlns:p14="http://schemas.microsoft.com/office/powerpoint/2010/main" val="179678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1CFEA40-940E-43D5-9C2E-3F6A34FDAD24}"/>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7880"/>
          <a:stretch/>
        </p:blipFill>
        <p:spPr>
          <a:xfrm>
            <a:off x="-2467278" y="4319588"/>
            <a:ext cx="8280568" cy="5586412"/>
          </a:xfrm>
          <a:prstGeom prst="plaque">
            <a:avLst>
              <a:gd name="adj" fmla="val 0"/>
            </a:avLst>
          </a:prstGeom>
        </p:spPr>
      </p:pic>
      <p:sp>
        <p:nvSpPr>
          <p:cNvPr id="3" name="Title 1">
            <a:extLst>
              <a:ext uri="{FF2B5EF4-FFF2-40B4-BE49-F238E27FC236}">
                <a16:creationId xmlns:a16="http://schemas.microsoft.com/office/drawing/2014/main" id="{4DA1025A-9893-4B2E-940B-46F27C4489C3}"/>
              </a:ext>
            </a:extLst>
          </p:cNvPr>
          <p:cNvSpPr txBox="1">
            <a:spLocks/>
          </p:cNvSpPr>
          <p:nvPr/>
        </p:nvSpPr>
        <p:spPr>
          <a:xfrm>
            <a:off x="571500" y="1290636"/>
            <a:ext cx="3771900" cy="785813"/>
          </a:xfrm>
          <a:prstGeom prst="rect">
            <a:avLst/>
          </a:prstGeom>
        </p:spPr>
        <p:txBody>
          <a:bodyPr vert="horz" lIns="51435" tIns="25718" rIns="51435" bIns="25718" rtlCol="0" anchor="t">
            <a:no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defTabSz="257175">
              <a:spcAft>
                <a:spcPts val="338"/>
              </a:spcAft>
            </a:pPr>
            <a:r>
              <a:rPr lang="en-US" sz="4800" dirty="0">
                <a:solidFill>
                  <a:schemeClr val="accent1"/>
                </a:solidFill>
              </a:rPr>
              <a:t>AUDITING</a:t>
            </a:r>
          </a:p>
        </p:txBody>
      </p:sp>
      <p:sp>
        <p:nvSpPr>
          <p:cNvPr id="2" name="TextBox 1">
            <a:extLst>
              <a:ext uri="{FF2B5EF4-FFF2-40B4-BE49-F238E27FC236}">
                <a16:creationId xmlns:a16="http://schemas.microsoft.com/office/drawing/2014/main" id="{A13A7322-CAEE-4120-9620-0735EA02FFA3}"/>
              </a:ext>
            </a:extLst>
          </p:cNvPr>
          <p:cNvSpPr txBox="1"/>
          <p:nvPr/>
        </p:nvSpPr>
        <p:spPr>
          <a:xfrm>
            <a:off x="411163" y="2218589"/>
            <a:ext cx="5208587" cy="3662541"/>
          </a:xfrm>
          <a:prstGeom prst="rect">
            <a:avLst/>
          </a:prstGeom>
          <a:noFill/>
        </p:spPr>
        <p:txBody>
          <a:bodyPr wrap="square" rtlCol="0">
            <a:spAutoFit/>
          </a:bodyPr>
          <a:lstStyle/>
          <a:p>
            <a:r>
              <a:rPr lang="en-US" sz="1600" dirty="0"/>
              <a:t>AUDIT IS ABOUT MUCH MORE THAN JUST THE NUMBERS!</a:t>
            </a:r>
          </a:p>
          <a:p>
            <a:endParaRPr lang="en-US" sz="1600" dirty="0"/>
          </a:p>
          <a:p>
            <a:r>
              <a:rPr lang="en-US" sz="1600" dirty="0"/>
              <a:t>It’s about attesting to accomplishments and challenges, and helping to assure strong foundations for future aspirations. </a:t>
            </a:r>
          </a:p>
          <a:p>
            <a:r>
              <a:rPr lang="en-US" sz="1600" dirty="0"/>
              <a:t>HLB illuminates the what, how and why of change so you’re always ready to act ahead.</a:t>
            </a:r>
          </a:p>
          <a:p>
            <a:endParaRPr lang="en-US" sz="1600" dirty="0"/>
          </a:p>
          <a:p>
            <a:pPr>
              <a:lnSpc>
                <a:spcPct val="90000"/>
              </a:lnSpc>
            </a:pPr>
            <a:r>
              <a:rPr lang="en-US" sz="1600" dirty="0">
                <a:solidFill>
                  <a:schemeClr val="accent5"/>
                </a:solidFill>
              </a:rPr>
              <a:t>We don’t believe in generic audits and that all companies are the same. We believe that audits should be operation and industry driven, therefore HLB assign’s relevant people with industry knowledge to specific clients. </a:t>
            </a:r>
          </a:p>
          <a:p>
            <a:endParaRPr lang="en-ZA" sz="1600" dirty="0"/>
          </a:p>
        </p:txBody>
      </p:sp>
    </p:spTree>
    <p:extLst>
      <p:ext uri="{BB962C8B-B14F-4D97-AF65-F5344CB8AC3E}">
        <p14:creationId xmlns:p14="http://schemas.microsoft.com/office/powerpoint/2010/main" val="4080703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0" name="Picture 39">
            <a:extLst>
              <a:ext uri="{FF2B5EF4-FFF2-40B4-BE49-F238E27FC236}">
                <a16:creationId xmlns:a16="http://schemas.microsoft.com/office/drawing/2014/main" id="{0365C35B-52BC-4677-B2C4-AB81FA6B85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163" y="7151575"/>
            <a:ext cx="4050774" cy="2754425"/>
          </a:xfrm>
          <a:prstGeom prst="ellipse">
            <a:avLst/>
          </a:prstGeom>
        </p:spPr>
      </p:pic>
      <p:sp>
        <p:nvSpPr>
          <p:cNvPr id="5" name="Text Placeholder 4">
            <a:extLst>
              <a:ext uri="{FF2B5EF4-FFF2-40B4-BE49-F238E27FC236}">
                <a16:creationId xmlns:a16="http://schemas.microsoft.com/office/drawing/2014/main" id="{24DEB596-202F-435F-A92E-4D7B87B046A7}"/>
              </a:ext>
            </a:extLst>
          </p:cNvPr>
          <p:cNvSpPr>
            <a:spLocks noGrp="1"/>
          </p:cNvSpPr>
          <p:nvPr>
            <p:ph type="body" idx="1"/>
          </p:nvPr>
        </p:nvSpPr>
        <p:spPr>
          <a:xfrm>
            <a:off x="554180" y="3243494"/>
            <a:ext cx="4959667" cy="3176356"/>
          </a:xfrm>
        </p:spPr>
        <p:txBody>
          <a:bodyPr vert="horz" lIns="51435" tIns="25718" rIns="51435" bIns="25718" rtlCol="0" anchor="t">
            <a:noAutofit/>
          </a:bodyPr>
          <a:lstStyle/>
          <a:p>
            <a:pPr>
              <a:lnSpc>
                <a:spcPct val="90000"/>
              </a:lnSpc>
            </a:pPr>
            <a:r>
              <a:rPr lang="en-US" sz="1800" dirty="0">
                <a:solidFill>
                  <a:schemeClr val="accent5"/>
                </a:solidFill>
              </a:rPr>
              <a:t>Audits aren’t driven by quantity in our firm but by quality. </a:t>
            </a:r>
          </a:p>
          <a:p>
            <a:pPr>
              <a:lnSpc>
                <a:spcPct val="90000"/>
              </a:lnSpc>
            </a:pPr>
            <a:r>
              <a:rPr lang="en-US" sz="1800" dirty="0">
                <a:solidFill>
                  <a:schemeClr val="accent5"/>
                </a:solidFill>
              </a:rPr>
              <a:t>Our commitment is our Professional knowledge and responsibilities towards our services being done is driven by our passion of our services we perform.</a:t>
            </a:r>
          </a:p>
          <a:p>
            <a:pPr>
              <a:lnSpc>
                <a:spcPct val="90000"/>
              </a:lnSpc>
            </a:pPr>
            <a:endParaRPr lang="en-US" sz="1800" dirty="0">
              <a:solidFill>
                <a:schemeClr val="accent5"/>
              </a:solidFill>
            </a:endParaRPr>
          </a:p>
          <a:p>
            <a:pPr>
              <a:lnSpc>
                <a:spcPct val="90000"/>
              </a:lnSpc>
            </a:pPr>
            <a:r>
              <a:rPr lang="en-US" sz="1800" dirty="0">
                <a:solidFill>
                  <a:schemeClr val="accent5"/>
                </a:solidFill>
              </a:rPr>
              <a:t>We also provide auditing of Trust account, Financial Reports and Internal and Forensic auditing.</a:t>
            </a:r>
          </a:p>
          <a:p>
            <a:pPr>
              <a:lnSpc>
                <a:spcPct val="90000"/>
              </a:lnSpc>
            </a:pPr>
            <a:endParaRPr lang="en-US" sz="1800" dirty="0">
              <a:solidFill>
                <a:schemeClr val="accent5"/>
              </a:solidFill>
            </a:endParaRPr>
          </a:p>
        </p:txBody>
      </p:sp>
      <p:grpSp>
        <p:nvGrpSpPr>
          <p:cNvPr id="25" name="Group 24">
            <a:extLst>
              <a:ext uri="{FF2B5EF4-FFF2-40B4-BE49-F238E27FC236}">
                <a16:creationId xmlns:a16="http://schemas.microsoft.com/office/drawing/2014/main" id="{B89270E8-405E-479F-AC53-5C4599C1C625}"/>
              </a:ext>
            </a:extLst>
          </p:cNvPr>
          <p:cNvGrpSpPr/>
          <p:nvPr/>
        </p:nvGrpSpPr>
        <p:grpSpPr>
          <a:xfrm>
            <a:off x="494499" y="1360578"/>
            <a:ext cx="5440714" cy="3006439"/>
            <a:chOff x="2605204" y="-1899835"/>
            <a:chExt cx="2191283" cy="5344778"/>
          </a:xfrm>
        </p:grpSpPr>
        <p:sp>
          <p:nvSpPr>
            <p:cNvPr id="26" name="Rectangle 25">
              <a:extLst>
                <a:ext uri="{FF2B5EF4-FFF2-40B4-BE49-F238E27FC236}">
                  <a16:creationId xmlns:a16="http://schemas.microsoft.com/office/drawing/2014/main" id="{9BF5844B-FB8A-47EA-BC05-77053CE17693}"/>
                </a:ext>
              </a:extLst>
            </p:cNvPr>
            <p:cNvSpPr/>
            <p:nvPr/>
          </p:nvSpPr>
          <p:spPr>
            <a:xfrm>
              <a:off x="2605204" y="1808640"/>
              <a:ext cx="2045613" cy="163630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8" name="TextBox 37">
              <a:extLst>
                <a:ext uri="{FF2B5EF4-FFF2-40B4-BE49-F238E27FC236}">
                  <a16:creationId xmlns:a16="http://schemas.microsoft.com/office/drawing/2014/main" id="{5937725E-F9D5-46AC-B9D5-F77889F934A2}"/>
                </a:ext>
              </a:extLst>
            </p:cNvPr>
            <p:cNvSpPr txBox="1"/>
            <p:nvPr/>
          </p:nvSpPr>
          <p:spPr>
            <a:xfrm>
              <a:off x="2605204" y="-1899835"/>
              <a:ext cx="2191283" cy="163630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defTabSz="700088">
                <a:spcBef>
                  <a:spcPct val="0"/>
                </a:spcBef>
                <a:spcAft>
                  <a:spcPct val="35000"/>
                </a:spcAft>
              </a:pPr>
              <a:r>
                <a:rPr lang="en-ZA" sz="2000" b="1" dirty="0"/>
                <a:t>Our main focus is </a:t>
              </a:r>
              <a:r>
                <a:rPr lang="en-ZA" sz="2000" b="1" dirty="0">
                  <a:solidFill>
                    <a:srgbClr val="D09E00"/>
                  </a:solidFill>
                </a:rPr>
                <a:t>Statutory and non-statutory Auditing. </a:t>
              </a:r>
            </a:p>
          </p:txBody>
        </p:sp>
      </p:grpSp>
    </p:spTree>
    <p:extLst>
      <p:ext uri="{BB962C8B-B14F-4D97-AF65-F5344CB8AC3E}">
        <p14:creationId xmlns:p14="http://schemas.microsoft.com/office/powerpoint/2010/main" val="1438426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B83EB-CB92-4F9B-9D62-EA0B264393C1}"/>
              </a:ext>
            </a:extLst>
          </p:cNvPr>
          <p:cNvSpPr>
            <a:spLocks noGrp="1"/>
          </p:cNvSpPr>
          <p:nvPr>
            <p:ph type="title"/>
          </p:nvPr>
        </p:nvSpPr>
        <p:spPr>
          <a:xfrm>
            <a:off x="342900" y="3901254"/>
            <a:ext cx="5924549" cy="2638395"/>
          </a:xfrm>
        </p:spPr>
        <p:txBody>
          <a:bodyPr/>
          <a:lstStyle/>
          <a:p>
            <a:pPr algn="ctr"/>
            <a:r>
              <a:rPr lang="en-ZA" b="1" dirty="0"/>
              <a:t>The following services only offered to our non-Audit clients</a:t>
            </a:r>
            <a:br>
              <a:rPr lang="en-ZA" dirty="0"/>
            </a:br>
            <a:endParaRPr lang="en-ZA" dirty="0"/>
          </a:p>
        </p:txBody>
      </p:sp>
    </p:spTree>
    <p:extLst>
      <p:ext uri="{BB962C8B-B14F-4D97-AF65-F5344CB8AC3E}">
        <p14:creationId xmlns:p14="http://schemas.microsoft.com/office/powerpoint/2010/main" val="3697724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F02DA-EAEF-455D-9EAF-3FB4CD0097F9}"/>
              </a:ext>
            </a:extLst>
          </p:cNvPr>
          <p:cNvSpPr>
            <a:spLocks noGrp="1"/>
          </p:cNvSpPr>
          <p:nvPr>
            <p:ph type="title"/>
          </p:nvPr>
        </p:nvSpPr>
        <p:spPr>
          <a:xfrm>
            <a:off x="432406" y="1284371"/>
            <a:ext cx="4467649" cy="742950"/>
          </a:xfrm>
        </p:spPr>
        <p:txBody>
          <a:bodyPr>
            <a:noAutofit/>
          </a:bodyPr>
          <a:lstStyle/>
          <a:p>
            <a:r>
              <a:rPr lang="en-ZA" sz="4800" dirty="0"/>
              <a:t>ACCOUNTING</a:t>
            </a:r>
          </a:p>
        </p:txBody>
      </p:sp>
      <p:sp>
        <p:nvSpPr>
          <p:cNvPr id="3" name="Content Placeholder 2">
            <a:extLst>
              <a:ext uri="{FF2B5EF4-FFF2-40B4-BE49-F238E27FC236}">
                <a16:creationId xmlns:a16="http://schemas.microsoft.com/office/drawing/2014/main" id="{04969999-ADF9-48E1-B533-C4534F024295}"/>
              </a:ext>
            </a:extLst>
          </p:cNvPr>
          <p:cNvSpPr>
            <a:spLocks noGrp="1"/>
          </p:cNvSpPr>
          <p:nvPr>
            <p:ph idx="1"/>
          </p:nvPr>
        </p:nvSpPr>
        <p:spPr>
          <a:xfrm>
            <a:off x="432406" y="2704679"/>
            <a:ext cx="4989012" cy="5650250"/>
          </a:xfrm>
        </p:spPr>
        <p:txBody>
          <a:bodyPr>
            <a:normAutofit/>
          </a:bodyPr>
          <a:lstStyle/>
          <a:p>
            <a:pPr marL="0" indent="0">
              <a:buNone/>
            </a:pPr>
            <a:r>
              <a:rPr lang="en-ZA" sz="1800" dirty="0">
                <a:solidFill>
                  <a:schemeClr val="accent5"/>
                </a:solidFill>
              </a:rPr>
              <a:t>Accounting can be conducted on a monthly basis or any other required period. </a:t>
            </a:r>
          </a:p>
          <a:p>
            <a:pPr marL="0" indent="0">
              <a:buNone/>
            </a:pPr>
            <a:endParaRPr lang="en-ZA" sz="1800" dirty="0">
              <a:solidFill>
                <a:schemeClr val="accent5"/>
              </a:solidFill>
            </a:endParaRPr>
          </a:p>
          <a:p>
            <a:pPr marL="0" indent="0">
              <a:spcBef>
                <a:spcPts val="0"/>
              </a:spcBef>
              <a:buNone/>
            </a:pPr>
            <a:r>
              <a:rPr lang="en-ZA" sz="1800" b="1" dirty="0">
                <a:solidFill>
                  <a:schemeClr val="accent5"/>
                </a:solidFill>
              </a:rPr>
              <a:t>The company offers:</a:t>
            </a:r>
          </a:p>
          <a:p>
            <a:pPr marL="104478" indent="104478">
              <a:spcBef>
                <a:spcPts val="0"/>
              </a:spcBef>
              <a:buClr>
                <a:schemeClr val="accent2"/>
              </a:buClr>
              <a:buSzPct val="60000"/>
            </a:pPr>
            <a:r>
              <a:rPr lang="en-ZA" sz="1800" dirty="0">
                <a:solidFill>
                  <a:schemeClr val="accent5"/>
                </a:solidFill>
              </a:rPr>
              <a:t>reconciliation of general ledgers, </a:t>
            </a:r>
          </a:p>
          <a:p>
            <a:pPr marL="104478" indent="104478">
              <a:spcBef>
                <a:spcPts val="0"/>
              </a:spcBef>
              <a:buClr>
                <a:schemeClr val="accent2"/>
              </a:buClr>
              <a:buSzPct val="60000"/>
            </a:pPr>
            <a:r>
              <a:rPr lang="en-ZA" sz="1800" dirty="0">
                <a:solidFill>
                  <a:schemeClr val="accent5"/>
                </a:solidFill>
              </a:rPr>
              <a:t>creditors, </a:t>
            </a:r>
          </a:p>
          <a:p>
            <a:pPr marL="104478" indent="104478">
              <a:spcBef>
                <a:spcPts val="0"/>
              </a:spcBef>
              <a:buClr>
                <a:schemeClr val="accent2"/>
              </a:buClr>
              <a:buSzPct val="60000"/>
            </a:pPr>
            <a:r>
              <a:rPr lang="en-ZA" sz="1800" dirty="0">
                <a:solidFill>
                  <a:schemeClr val="accent5"/>
                </a:solidFill>
              </a:rPr>
              <a:t>debtors,</a:t>
            </a:r>
          </a:p>
          <a:p>
            <a:pPr marL="104478" indent="104478">
              <a:spcBef>
                <a:spcPts val="0"/>
              </a:spcBef>
              <a:buClr>
                <a:schemeClr val="accent2"/>
              </a:buClr>
              <a:buSzPct val="60000"/>
            </a:pPr>
            <a:r>
              <a:rPr lang="en-ZA" sz="1800" dirty="0">
                <a:solidFill>
                  <a:schemeClr val="accent5"/>
                </a:solidFill>
              </a:rPr>
              <a:t>fixed asset registers.</a:t>
            </a:r>
          </a:p>
          <a:p>
            <a:pPr marL="2019003" indent="0">
              <a:buClr>
                <a:schemeClr val="accent2"/>
              </a:buClr>
              <a:buSzPct val="60000"/>
              <a:buNone/>
            </a:pPr>
            <a:endParaRPr lang="en-US" sz="1800" dirty="0">
              <a:solidFill>
                <a:schemeClr val="accent5"/>
              </a:solidFill>
            </a:endParaRPr>
          </a:p>
          <a:p>
            <a:pPr marL="0" indent="0">
              <a:buClr>
                <a:schemeClr val="accent2"/>
              </a:buClr>
              <a:buSzPct val="60000"/>
              <a:buNone/>
            </a:pPr>
            <a:r>
              <a:rPr lang="en-US" sz="1800" dirty="0">
                <a:solidFill>
                  <a:schemeClr val="accent5"/>
                </a:solidFill>
              </a:rPr>
              <a:t>The company covers the complete process of determining the income and expenditure of the organisation for the period under consideration.</a:t>
            </a:r>
          </a:p>
          <a:p>
            <a:pPr marL="0" indent="0">
              <a:buClr>
                <a:schemeClr val="accent2"/>
              </a:buClr>
              <a:buSzPct val="60000"/>
              <a:buNone/>
            </a:pPr>
            <a:r>
              <a:rPr lang="en-US" sz="1800" dirty="0">
                <a:solidFill>
                  <a:schemeClr val="accent5"/>
                </a:solidFill>
              </a:rPr>
              <a:t>We can also provide for the subsequent control, monitoring and comparison between actual, forecasted and authorized budgets</a:t>
            </a:r>
            <a:r>
              <a:rPr lang="en-US" sz="1600" dirty="0">
                <a:solidFill>
                  <a:schemeClr val="accent5"/>
                </a:solidFill>
              </a:rPr>
              <a:t>.</a:t>
            </a:r>
            <a:endParaRPr lang="en-ZA" sz="1600" dirty="0">
              <a:solidFill>
                <a:schemeClr val="accent5"/>
              </a:solidFill>
            </a:endParaRPr>
          </a:p>
        </p:txBody>
      </p:sp>
    </p:spTree>
    <p:extLst>
      <p:ext uri="{BB962C8B-B14F-4D97-AF65-F5344CB8AC3E}">
        <p14:creationId xmlns:p14="http://schemas.microsoft.com/office/powerpoint/2010/main" val="3327511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939A2-BE6A-4C9B-B4F8-15D1CAD3E838}"/>
              </a:ext>
            </a:extLst>
          </p:cNvPr>
          <p:cNvSpPr>
            <a:spLocks noGrp="1"/>
          </p:cNvSpPr>
          <p:nvPr>
            <p:ph type="title"/>
          </p:nvPr>
        </p:nvSpPr>
        <p:spPr>
          <a:xfrm>
            <a:off x="541506" y="1396423"/>
            <a:ext cx="5774988" cy="1640235"/>
          </a:xfrm>
        </p:spPr>
        <p:txBody>
          <a:bodyPr anchor="t">
            <a:noAutofit/>
          </a:bodyPr>
          <a:lstStyle/>
          <a:p>
            <a:r>
              <a:rPr lang="en-US" sz="4800" dirty="0"/>
              <a:t>Other Accounting Services include:</a:t>
            </a:r>
            <a:endParaRPr lang="en-ZA" sz="4800" dirty="0"/>
          </a:p>
        </p:txBody>
      </p:sp>
      <p:sp>
        <p:nvSpPr>
          <p:cNvPr id="3" name="Content Placeholder 2">
            <a:extLst>
              <a:ext uri="{FF2B5EF4-FFF2-40B4-BE49-F238E27FC236}">
                <a16:creationId xmlns:a16="http://schemas.microsoft.com/office/drawing/2014/main" id="{4B133492-DF9D-4285-B8E7-C632BE52D3FA}"/>
              </a:ext>
            </a:extLst>
          </p:cNvPr>
          <p:cNvSpPr>
            <a:spLocks noGrp="1"/>
          </p:cNvSpPr>
          <p:nvPr>
            <p:ph idx="1"/>
          </p:nvPr>
        </p:nvSpPr>
        <p:spPr>
          <a:xfrm>
            <a:off x="541506" y="3432788"/>
            <a:ext cx="4816979" cy="3844312"/>
          </a:xfrm>
        </p:spPr>
        <p:txBody>
          <a:bodyPr>
            <a:noAutofit/>
          </a:bodyPr>
          <a:lstStyle/>
          <a:p>
            <a:pPr>
              <a:lnSpc>
                <a:spcPct val="90000"/>
              </a:lnSpc>
              <a:buClr>
                <a:schemeClr val="accent2"/>
              </a:buClr>
            </a:pPr>
            <a:r>
              <a:rPr lang="en-US" sz="1600" dirty="0">
                <a:solidFill>
                  <a:schemeClr val="accent5"/>
                </a:solidFill>
              </a:rPr>
              <a:t>Preparation of financial reports for Boards of Directors, Management and Statutory Bodies;</a:t>
            </a:r>
          </a:p>
          <a:p>
            <a:pPr>
              <a:lnSpc>
                <a:spcPct val="90000"/>
              </a:lnSpc>
              <a:buClr>
                <a:schemeClr val="accent2"/>
              </a:buClr>
            </a:pPr>
            <a:r>
              <a:rPr lang="en-US" sz="1600" dirty="0">
                <a:solidFill>
                  <a:schemeClr val="accent5"/>
                </a:solidFill>
              </a:rPr>
              <a:t>Preparation of cash flow statements, financial information for banks and other financial institutions;</a:t>
            </a:r>
          </a:p>
          <a:p>
            <a:pPr>
              <a:lnSpc>
                <a:spcPct val="90000"/>
              </a:lnSpc>
              <a:buClr>
                <a:schemeClr val="accent2"/>
              </a:buClr>
            </a:pPr>
            <a:r>
              <a:rPr lang="en-US" sz="1600" dirty="0">
                <a:solidFill>
                  <a:schemeClr val="accent5"/>
                </a:solidFill>
              </a:rPr>
              <a:t>Maintenance and evaluation of accounting records, related systems and recommendations and improvements;</a:t>
            </a:r>
          </a:p>
          <a:p>
            <a:pPr>
              <a:lnSpc>
                <a:spcPct val="90000"/>
              </a:lnSpc>
              <a:buClr>
                <a:schemeClr val="accent2"/>
              </a:buClr>
            </a:pPr>
            <a:r>
              <a:rPr lang="en-US" sz="1600" dirty="0">
                <a:solidFill>
                  <a:schemeClr val="accent5"/>
                </a:solidFill>
              </a:rPr>
              <a:t>Administration of client's monthly payroll, which may include:</a:t>
            </a:r>
          </a:p>
          <a:p>
            <a:pPr lvl="1">
              <a:lnSpc>
                <a:spcPct val="90000"/>
              </a:lnSpc>
              <a:buClr>
                <a:schemeClr val="accent2"/>
              </a:buClr>
              <a:buFont typeface="Arial" panose="020B0604020202020204" pitchFamily="34" charset="0"/>
              <a:buChar char="•"/>
            </a:pPr>
            <a:r>
              <a:rPr lang="en-US" sz="1600" dirty="0">
                <a:solidFill>
                  <a:schemeClr val="accent5"/>
                </a:solidFill>
              </a:rPr>
              <a:t>Calculation of monthly salaries;</a:t>
            </a:r>
          </a:p>
          <a:p>
            <a:pPr lvl="1">
              <a:lnSpc>
                <a:spcPct val="90000"/>
              </a:lnSpc>
              <a:buClr>
                <a:schemeClr val="accent2"/>
              </a:buClr>
              <a:buFont typeface="Arial" panose="020B0604020202020204" pitchFamily="34" charset="0"/>
              <a:buChar char="•"/>
            </a:pPr>
            <a:r>
              <a:rPr lang="en-US" sz="1600" dirty="0">
                <a:solidFill>
                  <a:schemeClr val="accent5"/>
                </a:solidFill>
              </a:rPr>
              <a:t>Supply of monthly pay slips;</a:t>
            </a:r>
          </a:p>
          <a:p>
            <a:pPr>
              <a:lnSpc>
                <a:spcPct val="90000"/>
              </a:lnSpc>
              <a:buClr>
                <a:schemeClr val="accent2"/>
              </a:buClr>
            </a:pPr>
            <a:endParaRPr lang="en-ZA" sz="1600" dirty="0">
              <a:solidFill>
                <a:schemeClr val="accent5"/>
              </a:solidFill>
            </a:endParaRPr>
          </a:p>
        </p:txBody>
      </p:sp>
      <p:pic>
        <p:nvPicPr>
          <p:cNvPr id="7" name="Graphic 6" descr="Upward trend">
            <a:extLst>
              <a:ext uri="{FF2B5EF4-FFF2-40B4-BE49-F238E27FC236}">
                <a16:creationId xmlns:a16="http://schemas.microsoft.com/office/drawing/2014/main" id="{FA7ED506-3946-43F6-B793-8FEB1CDBB73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39203" y="6989167"/>
            <a:ext cx="2821583" cy="2821583"/>
          </a:xfrm>
          <a:prstGeom prst="rect">
            <a:avLst/>
          </a:prstGeom>
        </p:spPr>
      </p:pic>
    </p:spTree>
    <p:extLst>
      <p:ext uri="{BB962C8B-B14F-4D97-AF65-F5344CB8AC3E}">
        <p14:creationId xmlns:p14="http://schemas.microsoft.com/office/powerpoint/2010/main" val="633710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8" name="Content Placeholder 4">
            <a:extLst>
              <a:ext uri="{FF2B5EF4-FFF2-40B4-BE49-F238E27FC236}">
                <a16:creationId xmlns:a16="http://schemas.microsoft.com/office/drawing/2014/main" id="{FF6C56AB-BAF2-4D6E-AB17-739C9E5F7D2A}"/>
              </a:ext>
            </a:extLst>
          </p:cNvPr>
          <p:cNvPicPr>
            <a:picLocks noChangeAspect="1"/>
          </p:cNvPicPr>
          <p:nvPr/>
        </p:nvPicPr>
        <p:blipFill rotWithShape="1">
          <a:blip r:embed="rId2">
            <a:extLst>
              <a:ext uri="{28A0092B-C50C-407E-A947-70E740481C1C}">
                <a14:useLocalDpi xmlns:a14="http://schemas.microsoft.com/office/drawing/2010/main" val="0"/>
              </a:ext>
            </a:extLst>
          </a:blip>
          <a:srcRect l="18839" t="-1" r="8588" b="-1"/>
          <a:stretch/>
        </p:blipFill>
        <p:spPr>
          <a:xfrm>
            <a:off x="1123950" y="949325"/>
            <a:ext cx="3752850" cy="3857626"/>
          </a:xfrm>
          <a:prstGeom prst="roundRect">
            <a:avLst/>
          </a:prstGeom>
        </p:spPr>
      </p:pic>
      <p:sp>
        <p:nvSpPr>
          <p:cNvPr id="2" name="Title 1">
            <a:extLst>
              <a:ext uri="{FF2B5EF4-FFF2-40B4-BE49-F238E27FC236}">
                <a16:creationId xmlns:a16="http://schemas.microsoft.com/office/drawing/2014/main" id="{33EA1ABF-A6DE-4864-A84C-D8495BF5954A}"/>
              </a:ext>
            </a:extLst>
          </p:cNvPr>
          <p:cNvSpPr>
            <a:spLocks noGrp="1"/>
          </p:cNvSpPr>
          <p:nvPr>
            <p:ph type="title"/>
          </p:nvPr>
        </p:nvSpPr>
        <p:spPr>
          <a:xfrm>
            <a:off x="1100220" y="4806951"/>
            <a:ext cx="4000500" cy="957262"/>
          </a:xfrm>
        </p:spPr>
        <p:txBody>
          <a:bodyPr>
            <a:noAutofit/>
          </a:bodyPr>
          <a:lstStyle/>
          <a:p>
            <a:pPr algn="ctr"/>
            <a:r>
              <a:rPr lang="en-ZA" sz="4800" dirty="0"/>
              <a:t>TAXATION</a:t>
            </a:r>
          </a:p>
        </p:txBody>
      </p:sp>
      <p:sp>
        <p:nvSpPr>
          <p:cNvPr id="10" name="Content Placeholder 9">
            <a:extLst>
              <a:ext uri="{FF2B5EF4-FFF2-40B4-BE49-F238E27FC236}">
                <a16:creationId xmlns:a16="http://schemas.microsoft.com/office/drawing/2014/main" id="{5B58180A-6887-41F3-9105-1F0ED4945704}"/>
              </a:ext>
            </a:extLst>
          </p:cNvPr>
          <p:cNvSpPr>
            <a:spLocks noGrp="1"/>
          </p:cNvSpPr>
          <p:nvPr>
            <p:ph idx="1"/>
          </p:nvPr>
        </p:nvSpPr>
        <p:spPr>
          <a:xfrm>
            <a:off x="296863" y="6431001"/>
            <a:ext cx="4921414" cy="2383246"/>
          </a:xfrm>
        </p:spPr>
        <p:txBody>
          <a:bodyPr>
            <a:normAutofit/>
          </a:bodyPr>
          <a:lstStyle/>
          <a:p>
            <a:pPr marL="0" indent="0">
              <a:buNone/>
            </a:pPr>
            <a:r>
              <a:rPr lang="en-ZA" sz="1800" dirty="0">
                <a:solidFill>
                  <a:schemeClr val="accent5"/>
                </a:solidFill>
              </a:rPr>
              <a:t>Corporate taxation represents a substantial part of your trading cost and time. </a:t>
            </a:r>
          </a:p>
          <a:p>
            <a:pPr marL="0" indent="0">
              <a:buNone/>
            </a:pPr>
            <a:endParaRPr lang="en-ZA" sz="1800" dirty="0">
              <a:solidFill>
                <a:schemeClr val="accent5"/>
              </a:solidFill>
            </a:endParaRPr>
          </a:p>
          <a:p>
            <a:pPr marL="0" indent="0">
              <a:buNone/>
            </a:pPr>
            <a:r>
              <a:rPr lang="en-ZA" sz="1800" dirty="0">
                <a:solidFill>
                  <a:schemeClr val="accent5"/>
                </a:solidFill>
              </a:rPr>
              <a:t>We help clients to minimise their corporate tax exposure as well as related personal taxation.</a:t>
            </a:r>
            <a:endParaRPr lang="en-US" sz="1800" dirty="0">
              <a:solidFill>
                <a:schemeClr val="accent5"/>
              </a:solidFill>
            </a:endParaRPr>
          </a:p>
        </p:txBody>
      </p:sp>
    </p:spTree>
    <p:extLst>
      <p:ext uri="{BB962C8B-B14F-4D97-AF65-F5344CB8AC3E}">
        <p14:creationId xmlns:p14="http://schemas.microsoft.com/office/powerpoint/2010/main" val="513265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114EB-DDD9-460A-A6D0-50D09682590D}"/>
              </a:ext>
            </a:extLst>
          </p:cNvPr>
          <p:cNvSpPr>
            <a:spLocks noGrp="1"/>
          </p:cNvSpPr>
          <p:nvPr>
            <p:ph type="title"/>
          </p:nvPr>
        </p:nvSpPr>
        <p:spPr>
          <a:xfrm>
            <a:off x="411163" y="226219"/>
            <a:ext cx="5543135" cy="2214563"/>
          </a:xfrm>
        </p:spPr>
        <p:txBody>
          <a:bodyPr anchor="ctr">
            <a:normAutofit/>
          </a:bodyPr>
          <a:lstStyle/>
          <a:p>
            <a:r>
              <a:rPr lang="en-US" sz="4800" dirty="0"/>
              <a:t>We do Taxation by:</a:t>
            </a:r>
            <a:endParaRPr lang="en-ZA" sz="4800" dirty="0"/>
          </a:p>
        </p:txBody>
      </p:sp>
      <p:sp>
        <p:nvSpPr>
          <p:cNvPr id="3" name="Content Placeholder 2">
            <a:extLst>
              <a:ext uri="{FF2B5EF4-FFF2-40B4-BE49-F238E27FC236}">
                <a16:creationId xmlns:a16="http://schemas.microsoft.com/office/drawing/2014/main" id="{2F142125-45BC-4834-8CD0-DA067D5A9FF8}"/>
              </a:ext>
            </a:extLst>
          </p:cNvPr>
          <p:cNvSpPr>
            <a:spLocks noGrp="1"/>
          </p:cNvSpPr>
          <p:nvPr>
            <p:ph idx="1"/>
          </p:nvPr>
        </p:nvSpPr>
        <p:spPr>
          <a:xfrm>
            <a:off x="411163" y="2440782"/>
            <a:ext cx="5113337" cy="4468119"/>
          </a:xfrm>
        </p:spPr>
        <p:txBody>
          <a:bodyPr anchor="ctr">
            <a:normAutofit/>
          </a:bodyPr>
          <a:lstStyle/>
          <a:p>
            <a:pPr>
              <a:buClr>
                <a:schemeClr val="accent2"/>
              </a:buClr>
            </a:pPr>
            <a:r>
              <a:rPr lang="en-US" sz="1800" dirty="0">
                <a:solidFill>
                  <a:schemeClr val="accent5"/>
                </a:solidFill>
              </a:rPr>
              <a:t>Determining tax effective structure for your business</a:t>
            </a:r>
          </a:p>
          <a:p>
            <a:pPr>
              <a:buClr>
                <a:schemeClr val="accent2"/>
              </a:buClr>
            </a:pPr>
            <a:r>
              <a:rPr lang="en-US" sz="1800" dirty="0">
                <a:solidFill>
                  <a:schemeClr val="accent5"/>
                </a:solidFill>
              </a:rPr>
              <a:t>Taking full advantage of tax opportunities (rebates and provisions)</a:t>
            </a:r>
          </a:p>
          <a:p>
            <a:pPr>
              <a:buClr>
                <a:schemeClr val="accent2"/>
              </a:buClr>
            </a:pPr>
            <a:r>
              <a:rPr lang="en-US" sz="1800" dirty="0">
                <a:solidFill>
                  <a:schemeClr val="accent5"/>
                </a:solidFill>
              </a:rPr>
              <a:t>Achieving optimal capital or revenue tax treatment</a:t>
            </a:r>
          </a:p>
          <a:p>
            <a:pPr>
              <a:buClr>
                <a:schemeClr val="accent2"/>
              </a:buClr>
            </a:pPr>
            <a:r>
              <a:rPr lang="en-US" sz="1800" dirty="0">
                <a:solidFill>
                  <a:schemeClr val="accent5"/>
                </a:solidFill>
              </a:rPr>
              <a:t>Reducing tax on disposals and maximising tax relief on acquisitions</a:t>
            </a:r>
          </a:p>
          <a:p>
            <a:pPr>
              <a:buClr>
                <a:schemeClr val="accent2"/>
              </a:buClr>
            </a:pPr>
            <a:r>
              <a:rPr lang="en-US" sz="1800" dirty="0">
                <a:solidFill>
                  <a:schemeClr val="accent5"/>
                </a:solidFill>
              </a:rPr>
              <a:t>Meeting rigorous demands of compliance including corporate taxation self-assessment</a:t>
            </a:r>
          </a:p>
          <a:p>
            <a:pPr>
              <a:buClr>
                <a:schemeClr val="accent2"/>
              </a:buClr>
            </a:pPr>
            <a:r>
              <a:rPr lang="en-US" sz="1800" dirty="0">
                <a:solidFill>
                  <a:schemeClr val="accent5"/>
                </a:solidFill>
              </a:rPr>
              <a:t>Acting on clients behalf in discussions with the tax authorities</a:t>
            </a:r>
          </a:p>
        </p:txBody>
      </p:sp>
    </p:spTree>
    <p:extLst>
      <p:ext uri="{BB962C8B-B14F-4D97-AF65-F5344CB8AC3E}">
        <p14:creationId xmlns:p14="http://schemas.microsoft.com/office/powerpoint/2010/main" val="791385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C45AA-8AF8-4102-BE23-FE8E270C642B}"/>
              </a:ext>
            </a:extLst>
          </p:cNvPr>
          <p:cNvSpPr>
            <a:spLocks noGrp="1"/>
          </p:cNvSpPr>
          <p:nvPr>
            <p:ph type="title"/>
          </p:nvPr>
        </p:nvSpPr>
        <p:spPr>
          <a:xfrm>
            <a:off x="411162" y="949324"/>
            <a:ext cx="5456237" cy="1089025"/>
          </a:xfrm>
        </p:spPr>
        <p:txBody>
          <a:bodyPr anchor="ctr">
            <a:noAutofit/>
          </a:bodyPr>
          <a:lstStyle/>
          <a:p>
            <a:r>
              <a:rPr lang="en-US" sz="4800" dirty="0">
                <a:solidFill>
                  <a:schemeClr val="bg2"/>
                </a:solidFill>
              </a:rPr>
              <a:t>Personal Taxation services</a:t>
            </a:r>
            <a:endParaRPr lang="en-ZA" sz="4800" dirty="0">
              <a:solidFill>
                <a:schemeClr val="bg2"/>
              </a:solidFill>
            </a:endParaRPr>
          </a:p>
        </p:txBody>
      </p:sp>
      <p:graphicFrame>
        <p:nvGraphicFramePr>
          <p:cNvPr id="5" name="Content Placeholder 2">
            <a:extLst>
              <a:ext uri="{FF2B5EF4-FFF2-40B4-BE49-F238E27FC236}">
                <a16:creationId xmlns:a16="http://schemas.microsoft.com/office/drawing/2014/main" id="{A25B87F2-2974-4341-A05C-860AD7197622}"/>
              </a:ext>
            </a:extLst>
          </p:cNvPr>
          <p:cNvGraphicFramePr>
            <a:graphicFrameLocks noGrp="1"/>
          </p:cNvGraphicFramePr>
          <p:nvPr>
            <p:ph idx="1"/>
            <p:extLst>
              <p:ext uri="{D42A27DB-BD31-4B8C-83A1-F6EECF244321}">
                <p14:modId xmlns:p14="http://schemas.microsoft.com/office/powerpoint/2010/main" val="77335291"/>
              </p:ext>
            </p:extLst>
          </p:nvPr>
        </p:nvGraphicFramePr>
        <p:xfrm>
          <a:off x="134169" y="2324100"/>
          <a:ext cx="6589662" cy="613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60033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0A0F9-726E-4670-953F-912FD9F4914D}"/>
              </a:ext>
            </a:extLst>
          </p:cNvPr>
          <p:cNvSpPr>
            <a:spLocks noGrp="1"/>
          </p:cNvSpPr>
          <p:nvPr>
            <p:ph type="title"/>
          </p:nvPr>
        </p:nvSpPr>
        <p:spPr>
          <a:xfrm>
            <a:off x="297904" y="949324"/>
            <a:ext cx="6370787" cy="1812925"/>
          </a:xfrm>
        </p:spPr>
        <p:txBody>
          <a:bodyPr>
            <a:noAutofit/>
          </a:bodyPr>
          <a:lstStyle/>
          <a:p>
            <a:r>
              <a:rPr lang="en-US" sz="4800" dirty="0"/>
              <a:t>Taxation Planning </a:t>
            </a:r>
            <a:br>
              <a:rPr lang="en-US" sz="4800" dirty="0"/>
            </a:br>
            <a:r>
              <a:rPr lang="en-US" sz="4800" dirty="0"/>
              <a:t>and Administration</a:t>
            </a:r>
            <a:endParaRPr lang="en-ZA" sz="4800" dirty="0"/>
          </a:p>
        </p:txBody>
      </p:sp>
      <p:graphicFrame>
        <p:nvGraphicFramePr>
          <p:cNvPr id="5" name="Content Placeholder 2">
            <a:extLst>
              <a:ext uri="{FF2B5EF4-FFF2-40B4-BE49-F238E27FC236}">
                <a16:creationId xmlns:a16="http://schemas.microsoft.com/office/drawing/2014/main" id="{5153B3A1-BAA2-46F2-8662-96E9FEADE8D3}"/>
              </a:ext>
            </a:extLst>
          </p:cNvPr>
          <p:cNvGraphicFramePr>
            <a:graphicFrameLocks noGrp="1"/>
          </p:cNvGraphicFramePr>
          <p:nvPr>
            <p:ph idx="1"/>
            <p:extLst>
              <p:ext uri="{D42A27DB-BD31-4B8C-83A1-F6EECF244321}">
                <p14:modId xmlns:p14="http://schemas.microsoft.com/office/powerpoint/2010/main" val="1732029287"/>
              </p:ext>
            </p:extLst>
          </p:nvPr>
        </p:nvGraphicFramePr>
        <p:xfrm>
          <a:off x="234801" y="2609850"/>
          <a:ext cx="6370787" cy="6801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0090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8A1508-E55A-4352-B120-71516007058A}"/>
              </a:ext>
            </a:extLst>
          </p:cNvPr>
          <p:cNvPicPr>
            <a:picLocks noChangeAspect="1"/>
          </p:cNvPicPr>
          <p:nvPr/>
        </p:nvPicPr>
        <p:blipFill rotWithShape="1">
          <a:blip r:embed="rId2">
            <a:extLst>
              <a:ext uri="{28A0092B-C50C-407E-A947-70E740481C1C}">
                <a14:useLocalDpi xmlns:a14="http://schemas.microsoft.com/office/drawing/2010/main" val="0"/>
              </a:ext>
            </a:extLst>
          </a:blip>
          <a:srcRect l="16511"/>
          <a:stretch/>
        </p:blipFill>
        <p:spPr>
          <a:xfrm>
            <a:off x="552732" y="1645437"/>
            <a:ext cx="4246973" cy="3391223"/>
          </a:xfrm>
          <a:prstGeom prst="rect">
            <a:avLst/>
          </a:prstGeom>
        </p:spPr>
      </p:pic>
      <p:sp>
        <p:nvSpPr>
          <p:cNvPr id="2" name="Title 1">
            <a:extLst>
              <a:ext uri="{FF2B5EF4-FFF2-40B4-BE49-F238E27FC236}">
                <a16:creationId xmlns:a16="http://schemas.microsoft.com/office/drawing/2014/main" id="{A96C8F68-2223-4E07-9BF3-959E0096B0BE}"/>
              </a:ext>
            </a:extLst>
          </p:cNvPr>
          <p:cNvSpPr>
            <a:spLocks noGrp="1"/>
          </p:cNvSpPr>
          <p:nvPr>
            <p:ph type="title"/>
          </p:nvPr>
        </p:nvSpPr>
        <p:spPr>
          <a:xfrm>
            <a:off x="411163" y="717535"/>
            <a:ext cx="4112023" cy="1011562"/>
          </a:xfrm>
        </p:spPr>
        <p:txBody>
          <a:bodyPr anchor="ctr">
            <a:normAutofit/>
          </a:bodyPr>
          <a:lstStyle/>
          <a:p>
            <a:r>
              <a:rPr lang="en-ZA" sz="4800" dirty="0">
                <a:solidFill>
                  <a:schemeClr val="bg2"/>
                </a:solidFill>
              </a:rPr>
              <a:t>CONSULTING</a:t>
            </a:r>
          </a:p>
        </p:txBody>
      </p:sp>
      <p:sp>
        <p:nvSpPr>
          <p:cNvPr id="3" name="Content Placeholder 2">
            <a:extLst>
              <a:ext uri="{FF2B5EF4-FFF2-40B4-BE49-F238E27FC236}">
                <a16:creationId xmlns:a16="http://schemas.microsoft.com/office/drawing/2014/main" id="{BBB3332A-27FE-49CB-91B7-64CC00114241}"/>
              </a:ext>
            </a:extLst>
          </p:cNvPr>
          <p:cNvSpPr>
            <a:spLocks noGrp="1"/>
          </p:cNvSpPr>
          <p:nvPr>
            <p:ph idx="1"/>
          </p:nvPr>
        </p:nvSpPr>
        <p:spPr>
          <a:xfrm>
            <a:off x="552732" y="5036660"/>
            <a:ext cx="4880914" cy="2502877"/>
          </a:xfrm>
        </p:spPr>
        <p:txBody>
          <a:bodyPr anchor="t">
            <a:normAutofit/>
          </a:bodyPr>
          <a:lstStyle/>
          <a:p>
            <a:pPr marL="0" indent="0">
              <a:buNone/>
            </a:pPr>
            <a:r>
              <a:rPr lang="en-US" sz="1575" dirty="0">
                <a:solidFill>
                  <a:schemeClr val="bg1">
                    <a:lumMod val="25000"/>
                  </a:schemeClr>
                </a:solidFill>
              </a:rPr>
              <a:t>Innovation, transformation and leadership occur in many ways.</a:t>
            </a:r>
          </a:p>
          <a:p>
            <a:pPr marL="0" indent="0">
              <a:buNone/>
            </a:pPr>
            <a:r>
              <a:rPr lang="en-US" sz="1575" dirty="0">
                <a:solidFill>
                  <a:schemeClr val="bg1">
                    <a:lumMod val="25000"/>
                  </a:schemeClr>
                </a:solidFill>
              </a:rPr>
              <a:t> At HLB, our ability to help </a:t>
            </a:r>
            <a:r>
              <a:rPr lang="en-US" sz="1800" dirty="0">
                <a:solidFill>
                  <a:schemeClr val="bg1">
                    <a:lumMod val="25000"/>
                  </a:schemeClr>
                </a:solidFill>
              </a:rPr>
              <a:t>solve</a:t>
            </a:r>
            <a:r>
              <a:rPr lang="en-US" sz="1575" dirty="0">
                <a:solidFill>
                  <a:schemeClr val="bg1">
                    <a:lumMod val="25000"/>
                  </a:schemeClr>
                </a:solidFill>
              </a:rPr>
              <a:t> clients’ most complex issues is distinct. </a:t>
            </a:r>
          </a:p>
          <a:p>
            <a:pPr marL="0" indent="0">
              <a:buNone/>
            </a:pPr>
            <a:r>
              <a:rPr lang="en-US" sz="1575" dirty="0">
                <a:solidFill>
                  <a:schemeClr val="bg1">
                    <a:lumMod val="25000"/>
                  </a:schemeClr>
                </a:solidFill>
              </a:rPr>
              <a:t>We deliver strategy and implementation, from a business and technology view, to help you lead in the markets where you compete.</a:t>
            </a:r>
            <a:endParaRPr lang="en-ZA" sz="1575" dirty="0">
              <a:solidFill>
                <a:schemeClr val="bg1">
                  <a:lumMod val="25000"/>
                </a:schemeClr>
              </a:solidFill>
            </a:endParaRPr>
          </a:p>
        </p:txBody>
      </p:sp>
    </p:spTree>
    <p:extLst>
      <p:ext uri="{BB962C8B-B14F-4D97-AF65-F5344CB8AC3E}">
        <p14:creationId xmlns:p14="http://schemas.microsoft.com/office/powerpoint/2010/main" val="3858898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84343-56BE-4E55-A58F-B285467BF62C}"/>
              </a:ext>
            </a:extLst>
          </p:cNvPr>
          <p:cNvSpPr txBox="1">
            <a:spLocks/>
          </p:cNvSpPr>
          <p:nvPr/>
        </p:nvSpPr>
        <p:spPr>
          <a:xfrm>
            <a:off x="1333712" y="1579427"/>
            <a:ext cx="4355289" cy="482203"/>
          </a:xfrm>
          <a:prstGeom prst="rect">
            <a:avLst/>
          </a:prstGeom>
        </p:spPr>
        <p:txBody>
          <a:bodyPr>
            <a:no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ZA" sz="4400" dirty="0">
                <a:solidFill>
                  <a:schemeClr val="accent1"/>
                </a:solidFill>
              </a:rPr>
              <a:t>Firm OVERVIEW</a:t>
            </a:r>
          </a:p>
        </p:txBody>
      </p:sp>
      <p:sp>
        <p:nvSpPr>
          <p:cNvPr id="3" name="Content Placeholder 2">
            <a:extLst>
              <a:ext uri="{FF2B5EF4-FFF2-40B4-BE49-F238E27FC236}">
                <a16:creationId xmlns:a16="http://schemas.microsoft.com/office/drawing/2014/main" id="{E0CE5785-08BE-476A-958C-09D57BB221BC}"/>
              </a:ext>
            </a:extLst>
          </p:cNvPr>
          <p:cNvSpPr txBox="1">
            <a:spLocks/>
          </p:cNvSpPr>
          <p:nvPr/>
        </p:nvSpPr>
        <p:spPr>
          <a:xfrm>
            <a:off x="612519" y="2866319"/>
            <a:ext cx="5464431" cy="2715331"/>
          </a:xfrm>
          <a:prstGeom prst="rect">
            <a:avLst/>
          </a:prstGeom>
        </p:spPr>
        <p:txBody>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lnSpc>
                <a:spcPct val="100000"/>
              </a:lnSpc>
              <a:spcBef>
                <a:spcPts val="0"/>
              </a:spcBef>
              <a:buClr>
                <a:schemeClr val="accent2"/>
              </a:buClr>
              <a:buNone/>
            </a:pPr>
            <a:r>
              <a:rPr lang="en-ZA" sz="1800" dirty="0">
                <a:solidFill>
                  <a:schemeClr val="accent5"/>
                </a:solidFill>
              </a:rPr>
              <a:t>Established in 1997,the company is a second tier registered public accounting and auditing firm.</a:t>
            </a:r>
          </a:p>
          <a:p>
            <a:pPr marL="0" indent="0">
              <a:lnSpc>
                <a:spcPct val="100000"/>
              </a:lnSpc>
              <a:spcBef>
                <a:spcPts val="0"/>
              </a:spcBef>
              <a:buClr>
                <a:schemeClr val="accent2"/>
              </a:buClr>
              <a:buNone/>
            </a:pPr>
            <a:endParaRPr lang="en-ZA" sz="1800" dirty="0">
              <a:solidFill>
                <a:schemeClr val="accent5"/>
              </a:solidFill>
            </a:endParaRPr>
          </a:p>
          <a:p>
            <a:pPr marL="0" indent="0">
              <a:lnSpc>
                <a:spcPct val="100000"/>
              </a:lnSpc>
              <a:spcBef>
                <a:spcPts val="0"/>
              </a:spcBef>
              <a:buClr>
                <a:schemeClr val="accent2"/>
              </a:buClr>
              <a:buNone/>
            </a:pPr>
            <a:r>
              <a:rPr lang="en-ZA" sz="1800" dirty="0">
                <a:solidFill>
                  <a:schemeClr val="accent5"/>
                </a:solidFill>
              </a:rPr>
              <a:t>The firm has been accredited as a JSE-registered auditor and reporting accountant. An accolade in which only 24 firms, including the big four auditing firms within South Africa, share to date.</a:t>
            </a:r>
          </a:p>
        </p:txBody>
      </p:sp>
      <p:pic>
        <p:nvPicPr>
          <p:cNvPr id="10" name="Picture 9">
            <a:extLst>
              <a:ext uri="{FF2B5EF4-FFF2-40B4-BE49-F238E27FC236}">
                <a16:creationId xmlns:a16="http://schemas.microsoft.com/office/drawing/2014/main" id="{2881BC91-F93D-4FEA-A783-FB30256D24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923" y="1438146"/>
            <a:ext cx="679789" cy="764766"/>
          </a:xfrm>
          <a:prstGeom prst="rect">
            <a:avLst/>
          </a:prstGeom>
        </p:spPr>
      </p:pic>
    </p:spTree>
    <p:extLst>
      <p:ext uri="{BB962C8B-B14F-4D97-AF65-F5344CB8AC3E}">
        <p14:creationId xmlns:p14="http://schemas.microsoft.com/office/powerpoint/2010/main" val="1457809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0622A42-1B15-48D7-A1FC-5D16A4DE1FF8}"/>
              </a:ext>
            </a:extLst>
          </p:cNvPr>
          <p:cNvGraphicFramePr>
            <a:graphicFrameLocks noGrp="1"/>
          </p:cNvGraphicFramePr>
          <p:nvPr>
            <p:ph idx="1"/>
            <p:extLst>
              <p:ext uri="{D42A27DB-BD31-4B8C-83A1-F6EECF244321}">
                <p14:modId xmlns:p14="http://schemas.microsoft.com/office/powerpoint/2010/main" val="1166792844"/>
              </p:ext>
            </p:extLst>
          </p:nvPr>
        </p:nvGraphicFramePr>
        <p:xfrm>
          <a:off x="218872" y="266700"/>
          <a:ext cx="6467678" cy="9467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3619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9342-C90C-47D6-A7E8-6A922B1E340D}"/>
              </a:ext>
            </a:extLst>
          </p:cNvPr>
          <p:cNvSpPr>
            <a:spLocks noGrp="1"/>
          </p:cNvSpPr>
          <p:nvPr>
            <p:ph type="title"/>
          </p:nvPr>
        </p:nvSpPr>
        <p:spPr>
          <a:xfrm>
            <a:off x="411163" y="609892"/>
            <a:ext cx="4761508" cy="1253098"/>
          </a:xfrm>
        </p:spPr>
        <p:txBody>
          <a:bodyPr anchor="ctr">
            <a:noAutofit/>
          </a:bodyPr>
          <a:lstStyle/>
          <a:p>
            <a:r>
              <a:rPr lang="en-ZA" sz="4800" dirty="0">
                <a:solidFill>
                  <a:schemeClr val="bg2"/>
                </a:solidFill>
              </a:rPr>
              <a:t>SERVICE PLEDGE</a:t>
            </a:r>
          </a:p>
        </p:txBody>
      </p:sp>
      <p:sp>
        <p:nvSpPr>
          <p:cNvPr id="3" name="Content Placeholder 2">
            <a:extLst>
              <a:ext uri="{FF2B5EF4-FFF2-40B4-BE49-F238E27FC236}">
                <a16:creationId xmlns:a16="http://schemas.microsoft.com/office/drawing/2014/main" id="{294FABE8-940D-4429-8A62-511F6454E30C}"/>
              </a:ext>
            </a:extLst>
          </p:cNvPr>
          <p:cNvSpPr>
            <a:spLocks noGrp="1"/>
          </p:cNvSpPr>
          <p:nvPr>
            <p:ph idx="1"/>
          </p:nvPr>
        </p:nvSpPr>
        <p:spPr>
          <a:xfrm>
            <a:off x="411163" y="2404270"/>
            <a:ext cx="3638522" cy="4172683"/>
          </a:xfrm>
        </p:spPr>
        <p:txBody>
          <a:bodyPr anchor="t">
            <a:noAutofit/>
          </a:bodyPr>
          <a:lstStyle/>
          <a:p>
            <a:pPr marL="289322" indent="-289322">
              <a:lnSpc>
                <a:spcPct val="90000"/>
              </a:lnSpc>
              <a:buClr>
                <a:schemeClr val="accent2"/>
              </a:buClr>
              <a:buSzPct val="90000"/>
              <a:buFont typeface="+mj-lt"/>
              <a:buAutoNum type="arabicPeriod"/>
            </a:pPr>
            <a:r>
              <a:rPr lang="en-ZA" sz="2000" dirty="0">
                <a:solidFill>
                  <a:schemeClr val="bg1">
                    <a:lumMod val="25000"/>
                  </a:schemeClr>
                </a:solidFill>
                <a:ea typeface="Verdana" pitchFamily="34" charset="0"/>
                <a:cs typeface="Verdana" pitchFamily="34" charset="0"/>
              </a:rPr>
              <a:t>Industry experts will be assigned to company. </a:t>
            </a:r>
          </a:p>
          <a:p>
            <a:pPr marL="289322" indent="-289322">
              <a:lnSpc>
                <a:spcPct val="90000"/>
              </a:lnSpc>
              <a:buClr>
                <a:schemeClr val="accent2"/>
              </a:buClr>
              <a:buSzPct val="90000"/>
              <a:buFont typeface="+mj-lt"/>
              <a:buAutoNum type="arabicPeriod"/>
            </a:pPr>
            <a:r>
              <a:rPr lang="en-ZA" sz="2000" dirty="0">
                <a:solidFill>
                  <a:schemeClr val="bg1">
                    <a:lumMod val="25000"/>
                  </a:schemeClr>
                </a:solidFill>
                <a:ea typeface="Verdana" pitchFamily="34" charset="0"/>
                <a:cs typeface="Verdana" pitchFamily="34" charset="0"/>
              </a:rPr>
              <a:t>Continuation and strive from assigned team over the tenure period the contract award has been received for.</a:t>
            </a:r>
          </a:p>
          <a:p>
            <a:pPr marL="289322" indent="-289322">
              <a:lnSpc>
                <a:spcPct val="90000"/>
              </a:lnSpc>
              <a:buClr>
                <a:schemeClr val="accent2"/>
              </a:buClr>
              <a:buSzPct val="90000"/>
              <a:buFont typeface="+mj-lt"/>
              <a:buAutoNum type="arabicPeriod"/>
            </a:pPr>
            <a:r>
              <a:rPr lang="en-ZA" sz="2000" dirty="0">
                <a:solidFill>
                  <a:schemeClr val="bg1">
                    <a:lumMod val="25000"/>
                  </a:schemeClr>
                </a:solidFill>
                <a:ea typeface="Verdana" pitchFamily="34" charset="0"/>
                <a:cs typeface="Verdana" pitchFamily="34" charset="0"/>
              </a:rPr>
              <a:t>Auditing staff will understand the companies accounting standards, l</a:t>
            </a:r>
            <a:r>
              <a:rPr lang="en-ZA" sz="2000" dirty="0">
                <a:solidFill>
                  <a:schemeClr val="bg1">
                    <a:lumMod val="25000"/>
                  </a:schemeClr>
                </a:solidFill>
              </a:rPr>
              <a:t>egislation and industry factors directly impacting the company.</a:t>
            </a:r>
          </a:p>
        </p:txBody>
      </p:sp>
      <p:pic>
        <p:nvPicPr>
          <p:cNvPr id="7" name="Graphic 6" descr="Checkmark">
            <a:extLst>
              <a:ext uri="{FF2B5EF4-FFF2-40B4-BE49-F238E27FC236}">
                <a16:creationId xmlns:a16="http://schemas.microsoft.com/office/drawing/2014/main" id="{2247A48D-18DE-4924-B553-C1AB7C531BC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49685" y="3028711"/>
            <a:ext cx="2169435" cy="2169435"/>
          </a:xfrm>
          <a:prstGeom prst="rect">
            <a:avLst/>
          </a:prstGeom>
        </p:spPr>
      </p:pic>
    </p:spTree>
    <p:extLst>
      <p:ext uri="{BB962C8B-B14F-4D97-AF65-F5344CB8AC3E}">
        <p14:creationId xmlns:p14="http://schemas.microsoft.com/office/powerpoint/2010/main" val="248659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65" name="Graphic 64" descr="Podium">
            <a:extLst>
              <a:ext uri="{FF2B5EF4-FFF2-40B4-BE49-F238E27FC236}">
                <a16:creationId xmlns:a16="http://schemas.microsoft.com/office/drawing/2014/main" id="{1CC12303-A34D-4047-AC48-71B14343BE3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11293" y="218100"/>
            <a:ext cx="3387681" cy="3387681"/>
          </a:xfrm>
          <a:prstGeom prst="rect">
            <a:avLst/>
          </a:prstGeom>
        </p:spPr>
      </p:pic>
      <p:sp>
        <p:nvSpPr>
          <p:cNvPr id="52" name="Content Placeholder 51">
            <a:extLst>
              <a:ext uri="{FF2B5EF4-FFF2-40B4-BE49-F238E27FC236}">
                <a16:creationId xmlns:a16="http://schemas.microsoft.com/office/drawing/2014/main" id="{AA02979E-DA59-467B-B80F-19EC24608C96}"/>
              </a:ext>
            </a:extLst>
          </p:cNvPr>
          <p:cNvSpPr>
            <a:spLocks noGrp="1"/>
          </p:cNvSpPr>
          <p:nvPr>
            <p:ph idx="1"/>
          </p:nvPr>
        </p:nvSpPr>
        <p:spPr>
          <a:xfrm>
            <a:off x="391595" y="3411462"/>
            <a:ext cx="5200314" cy="3387681"/>
          </a:xfrm>
        </p:spPr>
        <p:txBody>
          <a:bodyPr anchor="t">
            <a:normAutofit/>
          </a:bodyPr>
          <a:lstStyle/>
          <a:p>
            <a:pPr marL="0" indent="0" algn="ctr">
              <a:buNone/>
            </a:pPr>
            <a:r>
              <a:rPr lang="en-US" sz="1800" dirty="0">
                <a:solidFill>
                  <a:schemeClr val="bg1">
                    <a:lumMod val="25000"/>
                  </a:schemeClr>
                </a:solidFill>
              </a:rPr>
              <a:t>Clients deal directly with our directors.</a:t>
            </a:r>
          </a:p>
          <a:p>
            <a:pPr marL="0" indent="0" algn="ctr">
              <a:buNone/>
            </a:pPr>
            <a:endParaRPr lang="en-US" sz="1800" dirty="0">
              <a:solidFill>
                <a:schemeClr val="bg1">
                  <a:lumMod val="25000"/>
                </a:schemeClr>
              </a:solidFill>
            </a:endParaRPr>
          </a:p>
          <a:p>
            <a:pPr marL="0" indent="0" algn="ctr">
              <a:buNone/>
            </a:pPr>
            <a:r>
              <a:rPr lang="en-US" sz="1800" dirty="0">
                <a:solidFill>
                  <a:schemeClr val="bg1">
                    <a:lumMod val="25000"/>
                  </a:schemeClr>
                </a:solidFill>
              </a:rPr>
              <a:t>Fee structures are tailored packages with regards to our company in which we take time to understand your operations before we issue a quote.</a:t>
            </a:r>
          </a:p>
          <a:p>
            <a:pPr marL="0" indent="0" algn="ctr">
              <a:buNone/>
            </a:pPr>
            <a:endParaRPr lang="en-US" sz="1800" dirty="0">
              <a:solidFill>
                <a:schemeClr val="bg1">
                  <a:lumMod val="25000"/>
                </a:schemeClr>
              </a:solidFill>
            </a:endParaRPr>
          </a:p>
          <a:p>
            <a:pPr marL="0" indent="0" algn="ctr">
              <a:buNone/>
            </a:pPr>
            <a:r>
              <a:rPr lang="en-US" sz="1800" dirty="0">
                <a:solidFill>
                  <a:schemeClr val="bg1">
                    <a:lumMod val="25000"/>
                  </a:schemeClr>
                </a:solidFill>
              </a:rPr>
              <a:t>HLB has a total of 250 qualified staff members that assists with their expert skills and professional ethics.</a:t>
            </a:r>
          </a:p>
        </p:txBody>
      </p:sp>
    </p:spTree>
    <p:extLst>
      <p:ext uri="{BB962C8B-B14F-4D97-AF65-F5344CB8AC3E}">
        <p14:creationId xmlns:p14="http://schemas.microsoft.com/office/powerpoint/2010/main" val="2966706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4FEE4-3884-477A-9895-EB7C18689D4C}"/>
              </a:ext>
            </a:extLst>
          </p:cNvPr>
          <p:cNvSpPr>
            <a:spLocks noGrp="1"/>
          </p:cNvSpPr>
          <p:nvPr>
            <p:ph type="title"/>
          </p:nvPr>
        </p:nvSpPr>
        <p:spPr>
          <a:xfrm>
            <a:off x="411163" y="799735"/>
            <a:ext cx="4835626" cy="1272074"/>
          </a:xfrm>
        </p:spPr>
        <p:txBody>
          <a:bodyPr>
            <a:noAutofit/>
          </a:bodyPr>
          <a:lstStyle/>
          <a:p>
            <a:r>
              <a:rPr lang="en-ZA" sz="4800" dirty="0"/>
              <a:t>GEOGRAPHIC REPRESENTATION</a:t>
            </a:r>
          </a:p>
        </p:txBody>
      </p:sp>
      <p:grpSp>
        <p:nvGrpSpPr>
          <p:cNvPr id="10" name="Group 9">
            <a:extLst>
              <a:ext uri="{FF2B5EF4-FFF2-40B4-BE49-F238E27FC236}">
                <a16:creationId xmlns:a16="http://schemas.microsoft.com/office/drawing/2014/main" id="{128C79E7-3F69-4062-9D6D-3FCC158C1C41}"/>
              </a:ext>
            </a:extLst>
          </p:cNvPr>
          <p:cNvGrpSpPr/>
          <p:nvPr/>
        </p:nvGrpSpPr>
        <p:grpSpPr>
          <a:xfrm>
            <a:off x="373715" y="3079964"/>
            <a:ext cx="4032934" cy="2987988"/>
            <a:chOff x="389835" y="3096289"/>
            <a:chExt cx="4032934" cy="2987988"/>
          </a:xfrm>
        </p:grpSpPr>
        <p:grpSp>
          <p:nvGrpSpPr>
            <p:cNvPr id="5" name="Group 4">
              <a:extLst>
                <a:ext uri="{FF2B5EF4-FFF2-40B4-BE49-F238E27FC236}">
                  <a16:creationId xmlns:a16="http://schemas.microsoft.com/office/drawing/2014/main" id="{4B0DD51C-491A-4DC3-907E-FCA65BDC3EA1}"/>
                </a:ext>
              </a:extLst>
            </p:cNvPr>
            <p:cNvGrpSpPr/>
            <p:nvPr/>
          </p:nvGrpSpPr>
          <p:grpSpPr>
            <a:xfrm>
              <a:off x="390715" y="3096289"/>
              <a:ext cx="4032054" cy="2987988"/>
              <a:chOff x="390715" y="3096289"/>
              <a:chExt cx="4032054" cy="2987988"/>
            </a:xfrm>
          </p:grpSpPr>
          <p:sp>
            <p:nvSpPr>
              <p:cNvPr id="6" name="Oval 5">
                <a:extLst>
                  <a:ext uri="{FF2B5EF4-FFF2-40B4-BE49-F238E27FC236}">
                    <a16:creationId xmlns:a16="http://schemas.microsoft.com/office/drawing/2014/main" id="{23C7432D-0CEF-4413-A68A-C79198779EE0}"/>
                  </a:ext>
                </a:extLst>
              </p:cNvPr>
              <p:cNvSpPr/>
              <p:nvPr/>
            </p:nvSpPr>
            <p:spPr>
              <a:xfrm>
                <a:off x="390715" y="3096289"/>
                <a:ext cx="533794" cy="617422"/>
              </a:xfrm>
              <a:prstGeom prst="ellipse">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7" name="Rectangle 6" descr="Building">
                <a:extLst>
                  <a:ext uri="{FF2B5EF4-FFF2-40B4-BE49-F238E27FC236}">
                    <a16:creationId xmlns:a16="http://schemas.microsoft.com/office/drawing/2014/main" id="{04E863C1-642F-4394-BD59-DAD84CFB466D}"/>
                  </a:ext>
                </a:extLst>
              </p:cNvPr>
              <p:cNvSpPr/>
              <p:nvPr/>
            </p:nvSpPr>
            <p:spPr>
              <a:xfrm>
                <a:off x="502812" y="3225947"/>
                <a:ext cx="309600" cy="358105"/>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8" name="Freeform: Shape 7">
                <a:extLst>
                  <a:ext uri="{FF2B5EF4-FFF2-40B4-BE49-F238E27FC236}">
                    <a16:creationId xmlns:a16="http://schemas.microsoft.com/office/drawing/2014/main" id="{F1DA49E2-FD79-4660-BB4B-FD735A7C7B58}"/>
                  </a:ext>
                </a:extLst>
              </p:cNvPr>
              <p:cNvSpPr/>
              <p:nvPr/>
            </p:nvSpPr>
            <p:spPr>
              <a:xfrm>
                <a:off x="1038894" y="3096289"/>
                <a:ext cx="1258229" cy="617422"/>
              </a:xfrm>
              <a:custGeom>
                <a:avLst/>
                <a:gdLst>
                  <a:gd name="connsiteX0" fmla="*/ 0 w 1691097"/>
                  <a:gd name="connsiteY0" fmla="*/ 0 h 717435"/>
                  <a:gd name="connsiteX1" fmla="*/ 1691097 w 1691097"/>
                  <a:gd name="connsiteY1" fmla="*/ 0 h 717435"/>
                  <a:gd name="connsiteX2" fmla="*/ 1691097 w 1691097"/>
                  <a:gd name="connsiteY2" fmla="*/ 717435 h 717435"/>
                  <a:gd name="connsiteX3" fmla="*/ 0 w 1691097"/>
                  <a:gd name="connsiteY3" fmla="*/ 717435 h 717435"/>
                  <a:gd name="connsiteX4" fmla="*/ 0 w 1691097"/>
                  <a:gd name="connsiteY4" fmla="*/ 0 h 717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1097" h="717435">
                    <a:moveTo>
                      <a:pt x="0" y="0"/>
                    </a:moveTo>
                    <a:lnTo>
                      <a:pt x="1691097" y="0"/>
                    </a:lnTo>
                    <a:lnTo>
                      <a:pt x="1691097" y="717435"/>
                    </a:lnTo>
                    <a:lnTo>
                      <a:pt x="0" y="7174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defTabSz="525066">
                  <a:spcBef>
                    <a:spcPct val="0"/>
                  </a:spcBef>
                  <a:spcAft>
                    <a:spcPct val="35000"/>
                  </a:spcAft>
                </a:pPr>
                <a:r>
                  <a:rPr lang="en-ZA" sz="1600" dirty="0"/>
                  <a:t>Head Office - Midrand </a:t>
                </a:r>
                <a:endParaRPr lang="en-US" sz="1600" dirty="0"/>
              </a:p>
            </p:txBody>
          </p:sp>
          <p:sp>
            <p:nvSpPr>
              <p:cNvPr id="9" name="Oval 8">
                <a:extLst>
                  <a:ext uri="{FF2B5EF4-FFF2-40B4-BE49-F238E27FC236}">
                    <a16:creationId xmlns:a16="http://schemas.microsoft.com/office/drawing/2014/main" id="{F11D0570-D4AF-4F6B-AB2E-C674A07780C1}"/>
                  </a:ext>
                </a:extLst>
              </p:cNvPr>
              <p:cNvSpPr/>
              <p:nvPr/>
            </p:nvSpPr>
            <p:spPr>
              <a:xfrm>
                <a:off x="2516362" y="3096289"/>
                <a:ext cx="533794" cy="617422"/>
              </a:xfrm>
              <a:prstGeom prst="ellipse">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11" name="Rectangle 10" descr="Telephone">
                <a:extLst>
                  <a:ext uri="{FF2B5EF4-FFF2-40B4-BE49-F238E27FC236}">
                    <a16:creationId xmlns:a16="http://schemas.microsoft.com/office/drawing/2014/main" id="{295536B5-46A7-4F6A-8534-94420E81C882}"/>
                  </a:ext>
                </a:extLst>
              </p:cNvPr>
              <p:cNvSpPr/>
              <p:nvPr/>
            </p:nvSpPr>
            <p:spPr>
              <a:xfrm>
                <a:off x="2628458" y="3225947"/>
                <a:ext cx="309600" cy="358105"/>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38" name="Freeform: Shape 37">
                <a:extLst>
                  <a:ext uri="{FF2B5EF4-FFF2-40B4-BE49-F238E27FC236}">
                    <a16:creationId xmlns:a16="http://schemas.microsoft.com/office/drawing/2014/main" id="{675CF713-6931-4D0C-A361-EF69F92547CD}"/>
                  </a:ext>
                </a:extLst>
              </p:cNvPr>
              <p:cNvSpPr/>
              <p:nvPr/>
            </p:nvSpPr>
            <p:spPr>
              <a:xfrm>
                <a:off x="3164540" y="3096289"/>
                <a:ext cx="1258229" cy="617422"/>
              </a:xfrm>
              <a:custGeom>
                <a:avLst/>
                <a:gdLst>
                  <a:gd name="connsiteX0" fmla="*/ 0 w 1691097"/>
                  <a:gd name="connsiteY0" fmla="*/ 0 h 717435"/>
                  <a:gd name="connsiteX1" fmla="*/ 1691097 w 1691097"/>
                  <a:gd name="connsiteY1" fmla="*/ 0 h 717435"/>
                  <a:gd name="connsiteX2" fmla="*/ 1691097 w 1691097"/>
                  <a:gd name="connsiteY2" fmla="*/ 717435 h 717435"/>
                  <a:gd name="connsiteX3" fmla="*/ 0 w 1691097"/>
                  <a:gd name="connsiteY3" fmla="*/ 717435 h 717435"/>
                  <a:gd name="connsiteX4" fmla="*/ 0 w 1691097"/>
                  <a:gd name="connsiteY4" fmla="*/ 0 h 717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1097" h="717435">
                    <a:moveTo>
                      <a:pt x="0" y="0"/>
                    </a:moveTo>
                    <a:lnTo>
                      <a:pt x="1691097" y="0"/>
                    </a:lnTo>
                    <a:lnTo>
                      <a:pt x="1691097" y="717435"/>
                    </a:lnTo>
                    <a:lnTo>
                      <a:pt x="0" y="7174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defTabSz="525066">
                  <a:spcBef>
                    <a:spcPct val="0"/>
                  </a:spcBef>
                  <a:spcAft>
                    <a:spcPct val="35000"/>
                  </a:spcAft>
                </a:pPr>
                <a:r>
                  <a:rPr lang="en-ZA" sz="1600" dirty="0"/>
                  <a:t>Vereeniging Office </a:t>
                </a:r>
                <a:endParaRPr lang="en-US" sz="1600" dirty="0"/>
              </a:p>
            </p:txBody>
          </p:sp>
          <p:sp>
            <p:nvSpPr>
              <p:cNvPr id="42" name="Oval 41">
                <a:extLst>
                  <a:ext uri="{FF2B5EF4-FFF2-40B4-BE49-F238E27FC236}">
                    <a16:creationId xmlns:a16="http://schemas.microsoft.com/office/drawing/2014/main" id="{214E2510-02C8-4A55-BD33-CBDE790E033D}"/>
                  </a:ext>
                </a:extLst>
              </p:cNvPr>
              <p:cNvSpPr/>
              <p:nvPr/>
            </p:nvSpPr>
            <p:spPr>
              <a:xfrm>
                <a:off x="390715" y="4281571"/>
                <a:ext cx="533794" cy="617422"/>
              </a:xfrm>
              <a:prstGeom prst="ellipse">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43" name="Rectangle 42" descr="Drama">
                <a:extLst>
                  <a:ext uri="{FF2B5EF4-FFF2-40B4-BE49-F238E27FC236}">
                    <a16:creationId xmlns:a16="http://schemas.microsoft.com/office/drawing/2014/main" id="{D0F136D5-1BED-44F7-9988-619C672B06FB}"/>
                  </a:ext>
                </a:extLst>
              </p:cNvPr>
              <p:cNvSpPr/>
              <p:nvPr/>
            </p:nvSpPr>
            <p:spPr>
              <a:xfrm>
                <a:off x="502812" y="4411231"/>
                <a:ext cx="309600" cy="358105"/>
              </a:xfrm>
              <a:prstGeom prst="rect">
                <a:avLst/>
              </a:prstGeom>
              <a: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p:spPr>
            <p:style>
              <a:lnRef idx="2">
                <a:scrgbClr r="0" g="0" b="0"/>
              </a:lnRef>
              <a:fillRef idx="1">
                <a:scrgbClr r="0" g="0" b="0"/>
              </a:fillRef>
              <a:effectRef idx="0">
                <a:schemeClr val="accent5">
                  <a:hueOff val="0"/>
                  <a:satOff val="0"/>
                  <a:lumOff val="0"/>
                  <a:alphaOff val="0"/>
                </a:schemeClr>
              </a:effectRef>
              <a:fontRef idx="minor">
                <a:schemeClr val="lt1"/>
              </a:fontRef>
            </p:style>
          </p:sp>
          <p:sp>
            <p:nvSpPr>
              <p:cNvPr id="44" name="Freeform: Shape 43">
                <a:extLst>
                  <a:ext uri="{FF2B5EF4-FFF2-40B4-BE49-F238E27FC236}">
                    <a16:creationId xmlns:a16="http://schemas.microsoft.com/office/drawing/2014/main" id="{78AF2EF8-60CC-4099-A15A-9154D3DD9BAC}"/>
                  </a:ext>
                </a:extLst>
              </p:cNvPr>
              <p:cNvSpPr/>
              <p:nvPr/>
            </p:nvSpPr>
            <p:spPr>
              <a:xfrm>
                <a:off x="1038894" y="4281571"/>
                <a:ext cx="1258229" cy="617422"/>
              </a:xfrm>
              <a:custGeom>
                <a:avLst/>
                <a:gdLst>
                  <a:gd name="connsiteX0" fmla="*/ 0 w 1691097"/>
                  <a:gd name="connsiteY0" fmla="*/ 0 h 717435"/>
                  <a:gd name="connsiteX1" fmla="*/ 1691097 w 1691097"/>
                  <a:gd name="connsiteY1" fmla="*/ 0 h 717435"/>
                  <a:gd name="connsiteX2" fmla="*/ 1691097 w 1691097"/>
                  <a:gd name="connsiteY2" fmla="*/ 717435 h 717435"/>
                  <a:gd name="connsiteX3" fmla="*/ 0 w 1691097"/>
                  <a:gd name="connsiteY3" fmla="*/ 717435 h 717435"/>
                  <a:gd name="connsiteX4" fmla="*/ 0 w 1691097"/>
                  <a:gd name="connsiteY4" fmla="*/ 0 h 717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1097" h="717435">
                    <a:moveTo>
                      <a:pt x="0" y="0"/>
                    </a:moveTo>
                    <a:lnTo>
                      <a:pt x="1691097" y="0"/>
                    </a:lnTo>
                    <a:lnTo>
                      <a:pt x="1691097" y="717435"/>
                    </a:lnTo>
                    <a:lnTo>
                      <a:pt x="0" y="7174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defTabSz="525066">
                  <a:spcBef>
                    <a:spcPct val="0"/>
                  </a:spcBef>
                  <a:spcAft>
                    <a:spcPct val="35000"/>
                  </a:spcAft>
                </a:pPr>
                <a:r>
                  <a:rPr lang="en-ZA" sz="1600" dirty="0"/>
                  <a:t>Windsor West </a:t>
                </a:r>
                <a:endParaRPr lang="en-US" sz="1600" dirty="0"/>
              </a:p>
            </p:txBody>
          </p:sp>
          <p:sp>
            <p:nvSpPr>
              <p:cNvPr id="53" name="Freeform: Shape 52">
                <a:extLst>
                  <a:ext uri="{FF2B5EF4-FFF2-40B4-BE49-F238E27FC236}">
                    <a16:creationId xmlns:a16="http://schemas.microsoft.com/office/drawing/2014/main" id="{F3F2B311-4AFE-48FA-94F4-55C8539EA0E4}"/>
                  </a:ext>
                </a:extLst>
              </p:cNvPr>
              <p:cNvSpPr/>
              <p:nvPr/>
            </p:nvSpPr>
            <p:spPr>
              <a:xfrm>
                <a:off x="1038894" y="5466855"/>
                <a:ext cx="1258229" cy="617422"/>
              </a:xfrm>
              <a:custGeom>
                <a:avLst/>
                <a:gdLst>
                  <a:gd name="connsiteX0" fmla="*/ 0 w 1691097"/>
                  <a:gd name="connsiteY0" fmla="*/ 0 h 717435"/>
                  <a:gd name="connsiteX1" fmla="*/ 1691097 w 1691097"/>
                  <a:gd name="connsiteY1" fmla="*/ 0 h 717435"/>
                  <a:gd name="connsiteX2" fmla="*/ 1691097 w 1691097"/>
                  <a:gd name="connsiteY2" fmla="*/ 717435 h 717435"/>
                  <a:gd name="connsiteX3" fmla="*/ 0 w 1691097"/>
                  <a:gd name="connsiteY3" fmla="*/ 717435 h 717435"/>
                  <a:gd name="connsiteX4" fmla="*/ 0 w 1691097"/>
                  <a:gd name="connsiteY4" fmla="*/ 0 h 717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1097" h="717435">
                    <a:moveTo>
                      <a:pt x="0" y="0"/>
                    </a:moveTo>
                    <a:lnTo>
                      <a:pt x="1691097" y="0"/>
                    </a:lnTo>
                    <a:lnTo>
                      <a:pt x="1691097" y="717435"/>
                    </a:lnTo>
                    <a:lnTo>
                      <a:pt x="0" y="7174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defTabSz="525066">
                  <a:spcBef>
                    <a:spcPct val="0"/>
                  </a:spcBef>
                  <a:spcAft>
                    <a:spcPct val="35000"/>
                  </a:spcAft>
                </a:pPr>
                <a:endParaRPr lang="en-US" sz="1600" dirty="0"/>
              </a:p>
            </p:txBody>
          </p:sp>
          <p:sp>
            <p:nvSpPr>
              <p:cNvPr id="56" name="Freeform: Shape 55">
                <a:extLst>
                  <a:ext uri="{FF2B5EF4-FFF2-40B4-BE49-F238E27FC236}">
                    <a16:creationId xmlns:a16="http://schemas.microsoft.com/office/drawing/2014/main" id="{774E4B02-5D7E-45D6-87A6-658FDE1A3885}"/>
                  </a:ext>
                </a:extLst>
              </p:cNvPr>
              <p:cNvSpPr/>
              <p:nvPr/>
            </p:nvSpPr>
            <p:spPr>
              <a:xfrm>
                <a:off x="3164540" y="5466855"/>
                <a:ext cx="1258229" cy="617422"/>
              </a:xfrm>
              <a:custGeom>
                <a:avLst/>
                <a:gdLst>
                  <a:gd name="connsiteX0" fmla="*/ 0 w 1691097"/>
                  <a:gd name="connsiteY0" fmla="*/ 0 h 717435"/>
                  <a:gd name="connsiteX1" fmla="*/ 1691097 w 1691097"/>
                  <a:gd name="connsiteY1" fmla="*/ 0 h 717435"/>
                  <a:gd name="connsiteX2" fmla="*/ 1691097 w 1691097"/>
                  <a:gd name="connsiteY2" fmla="*/ 717435 h 717435"/>
                  <a:gd name="connsiteX3" fmla="*/ 0 w 1691097"/>
                  <a:gd name="connsiteY3" fmla="*/ 717435 h 717435"/>
                  <a:gd name="connsiteX4" fmla="*/ 0 w 1691097"/>
                  <a:gd name="connsiteY4" fmla="*/ 0 h 717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1097" h="717435">
                    <a:moveTo>
                      <a:pt x="0" y="0"/>
                    </a:moveTo>
                    <a:lnTo>
                      <a:pt x="1691097" y="0"/>
                    </a:lnTo>
                    <a:lnTo>
                      <a:pt x="1691097" y="717435"/>
                    </a:lnTo>
                    <a:lnTo>
                      <a:pt x="0" y="7174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defTabSz="525066">
                  <a:spcBef>
                    <a:spcPct val="0"/>
                  </a:spcBef>
                  <a:spcAft>
                    <a:spcPct val="35000"/>
                  </a:spcAft>
                </a:pPr>
                <a:endParaRPr lang="en-US" sz="1600" dirty="0"/>
              </a:p>
            </p:txBody>
          </p:sp>
        </p:grpSp>
        <p:sp>
          <p:nvSpPr>
            <p:cNvPr id="26" name="Oval 25">
              <a:extLst>
                <a:ext uri="{FF2B5EF4-FFF2-40B4-BE49-F238E27FC236}">
                  <a16:creationId xmlns:a16="http://schemas.microsoft.com/office/drawing/2014/main" id="{9EF96F2C-716F-436B-977D-3B72CAF6E70E}"/>
                </a:ext>
              </a:extLst>
            </p:cNvPr>
            <p:cNvSpPr/>
            <p:nvPr/>
          </p:nvSpPr>
          <p:spPr>
            <a:xfrm>
              <a:off x="2523364" y="3104979"/>
              <a:ext cx="533794" cy="617422"/>
            </a:xfrm>
            <a:prstGeom prst="ellipse">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27" name="Rectangle 26" descr="Marker">
              <a:extLst>
                <a:ext uri="{FF2B5EF4-FFF2-40B4-BE49-F238E27FC236}">
                  <a16:creationId xmlns:a16="http://schemas.microsoft.com/office/drawing/2014/main" id="{E74F44E6-A15B-45FB-9F27-E5B95FE740DE}"/>
                </a:ext>
              </a:extLst>
            </p:cNvPr>
            <p:cNvSpPr/>
            <p:nvPr/>
          </p:nvSpPr>
          <p:spPr>
            <a:xfrm>
              <a:off x="2635462" y="3234638"/>
              <a:ext cx="309600" cy="358105"/>
            </a:xfrm>
            <a:prstGeom prst="rect">
              <a:avLst/>
            </a:prstGeom>
            <a:blipFill rotWithShape="1">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sp>
          <p:nvSpPr>
            <p:cNvPr id="28" name="Oval 27">
              <a:extLst>
                <a:ext uri="{FF2B5EF4-FFF2-40B4-BE49-F238E27FC236}">
                  <a16:creationId xmlns:a16="http://schemas.microsoft.com/office/drawing/2014/main" id="{927FC1C3-0D9D-4992-929E-51B640B99712}"/>
                </a:ext>
              </a:extLst>
            </p:cNvPr>
            <p:cNvSpPr/>
            <p:nvPr/>
          </p:nvSpPr>
          <p:spPr>
            <a:xfrm>
              <a:off x="389835" y="4292277"/>
              <a:ext cx="533794" cy="617422"/>
            </a:xfrm>
            <a:prstGeom prst="ellipse">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29" name="Rectangle 28" descr="Marker">
              <a:extLst>
                <a:ext uri="{FF2B5EF4-FFF2-40B4-BE49-F238E27FC236}">
                  <a16:creationId xmlns:a16="http://schemas.microsoft.com/office/drawing/2014/main" id="{CBA63295-DB81-4AC4-A6EF-230C2A77F723}"/>
                </a:ext>
              </a:extLst>
            </p:cNvPr>
            <p:cNvSpPr/>
            <p:nvPr/>
          </p:nvSpPr>
          <p:spPr>
            <a:xfrm>
              <a:off x="501932" y="4421936"/>
              <a:ext cx="309600" cy="358105"/>
            </a:xfrm>
            <a:prstGeom prst="rect">
              <a:avLst/>
            </a:prstGeom>
            <a:blipFill rotWithShape="1">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grpSp>
      <p:sp>
        <p:nvSpPr>
          <p:cNvPr id="59" name="Oval 58">
            <a:extLst>
              <a:ext uri="{FF2B5EF4-FFF2-40B4-BE49-F238E27FC236}">
                <a16:creationId xmlns:a16="http://schemas.microsoft.com/office/drawing/2014/main" id="{DC17396B-81F7-4B34-91A0-6DE08E289C96}"/>
              </a:ext>
            </a:extLst>
          </p:cNvPr>
          <p:cNvSpPr/>
          <p:nvPr/>
        </p:nvSpPr>
        <p:spPr>
          <a:xfrm>
            <a:off x="2506273" y="4292277"/>
            <a:ext cx="533794" cy="617422"/>
          </a:xfrm>
          <a:prstGeom prst="ellipse">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60" name="Rectangle 59" descr="Marker">
            <a:extLst>
              <a:ext uri="{FF2B5EF4-FFF2-40B4-BE49-F238E27FC236}">
                <a16:creationId xmlns:a16="http://schemas.microsoft.com/office/drawing/2014/main" id="{DE5084EA-19BA-4877-AABE-5EF2C3051609}"/>
              </a:ext>
            </a:extLst>
          </p:cNvPr>
          <p:cNvSpPr/>
          <p:nvPr/>
        </p:nvSpPr>
        <p:spPr>
          <a:xfrm>
            <a:off x="2599934" y="4405810"/>
            <a:ext cx="309600" cy="358105"/>
          </a:xfrm>
          <a:prstGeom prst="rect">
            <a:avLst/>
          </a:prstGeom>
          <a:blipFill rotWithShape="1">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sp>
        <p:nvSpPr>
          <p:cNvPr id="3" name="TextBox 2">
            <a:extLst>
              <a:ext uri="{FF2B5EF4-FFF2-40B4-BE49-F238E27FC236}">
                <a16:creationId xmlns:a16="http://schemas.microsoft.com/office/drawing/2014/main" id="{1BDA4981-EAE3-491E-A04B-B29E3065AE04}"/>
              </a:ext>
            </a:extLst>
          </p:cNvPr>
          <p:cNvSpPr txBox="1"/>
          <p:nvPr/>
        </p:nvSpPr>
        <p:spPr>
          <a:xfrm>
            <a:off x="3164540" y="4281571"/>
            <a:ext cx="1750360" cy="584775"/>
          </a:xfrm>
          <a:prstGeom prst="rect">
            <a:avLst/>
          </a:prstGeom>
          <a:noFill/>
        </p:spPr>
        <p:txBody>
          <a:bodyPr wrap="square" rtlCol="0">
            <a:spAutoFit/>
          </a:bodyPr>
          <a:lstStyle/>
          <a:p>
            <a:r>
              <a:rPr lang="en-ZA" sz="1600" dirty="0" err="1"/>
              <a:t>Farramere</a:t>
            </a:r>
            <a:r>
              <a:rPr lang="en-ZA" sz="1600" dirty="0"/>
              <a:t>- Benoni</a:t>
            </a:r>
          </a:p>
        </p:txBody>
      </p:sp>
      <p:pic>
        <p:nvPicPr>
          <p:cNvPr id="4" name="Picture 3">
            <a:extLst>
              <a:ext uri="{FF2B5EF4-FFF2-40B4-BE49-F238E27FC236}">
                <a16:creationId xmlns:a16="http://schemas.microsoft.com/office/drawing/2014/main" id="{DCCEB6C3-6D62-4F7C-A435-E284522222A4}"/>
              </a:ext>
            </a:extLst>
          </p:cNvPr>
          <p:cNvPicPr>
            <a:picLocks noChangeAspect="1"/>
          </p:cNvPicPr>
          <p:nvPr/>
        </p:nvPicPr>
        <p:blipFill>
          <a:blip r:embed="rId12"/>
          <a:stretch>
            <a:fillRect/>
          </a:stretch>
        </p:blipFill>
        <p:spPr>
          <a:xfrm>
            <a:off x="373715" y="5229225"/>
            <a:ext cx="5581650" cy="4248150"/>
          </a:xfrm>
          <a:prstGeom prst="rect">
            <a:avLst/>
          </a:prstGeom>
        </p:spPr>
      </p:pic>
    </p:spTree>
    <p:extLst>
      <p:ext uri="{BB962C8B-B14F-4D97-AF65-F5344CB8AC3E}">
        <p14:creationId xmlns:p14="http://schemas.microsoft.com/office/powerpoint/2010/main" val="15946218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B71F0-1D82-4140-8F79-0D6F7BDEAEFD}"/>
              </a:ext>
            </a:extLst>
          </p:cNvPr>
          <p:cNvSpPr>
            <a:spLocks noGrp="1"/>
          </p:cNvSpPr>
          <p:nvPr>
            <p:ph type="title"/>
          </p:nvPr>
        </p:nvSpPr>
        <p:spPr/>
        <p:txBody>
          <a:bodyPr/>
          <a:lstStyle/>
          <a:p>
            <a:r>
              <a:rPr lang="en-ZA" dirty="0"/>
              <a:t>Contact us</a:t>
            </a:r>
          </a:p>
        </p:txBody>
      </p:sp>
      <p:sp>
        <p:nvSpPr>
          <p:cNvPr id="3" name="Content Placeholder 2">
            <a:extLst>
              <a:ext uri="{FF2B5EF4-FFF2-40B4-BE49-F238E27FC236}">
                <a16:creationId xmlns:a16="http://schemas.microsoft.com/office/drawing/2014/main" id="{AF5FC709-C25D-4454-9E4E-4FDFF1B5042E}"/>
              </a:ext>
            </a:extLst>
          </p:cNvPr>
          <p:cNvSpPr>
            <a:spLocks noGrp="1"/>
          </p:cNvSpPr>
          <p:nvPr>
            <p:ph idx="1"/>
          </p:nvPr>
        </p:nvSpPr>
        <p:spPr>
          <a:xfrm>
            <a:off x="628648" y="2150219"/>
            <a:ext cx="5505451" cy="5605561"/>
          </a:xfrm>
        </p:spPr>
        <p:txBody>
          <a:bodyPr>
            <a:normAutofit/>
          </a:bodyPr>
          <a:lstStyle/>
          <a:p>
            <a:pPr marL="0" indent="0">
              <a:buNone/>
            </a:pPr>
            <a:r>
              <a:rPr lang="en-GB" sz="1800" dirty="0"/>
              <a:t>Tel : (011) 315 0215</a:t>
            </a:r>
          </a:p>
          <a:p>
            <a:pPr marL="0" indent="0">
              <a:buNone/>
            </a:pPr>
            <a:r>
              <a:rPr lang="en-GB" sz="1800" dirty="0"/>
              <a:t>Cell : 082 571 7007</a:t>
            </a:r>
            <a:endParaRPr lang="en-ZA" sz="1800" dirty="0"/>
          </a:p>
          <a:p>
            <a:pPr marL="0" indent="0">
              <a:buNone/>
            </a:pPr>
            <a:r>
              <a:rPr lang="en-GB" sz="1800" dirty="0"/>
              <a:t>Email: </a:t>
            </a:r>
            <a:r>
              <a:rPr lang="en-GB" sz="1800" u="sng" dirty="0">
                <a:hlinkClick r:id="rId2"/>
              </a:rPr>
              <a:t>mariusjm@mbainc.co.za</a:t>
            </a:r>
            <a:endParaRPr lang="en-ZA" sz="1800" dirty="0"/>
          </a:p>
          <a:p>
            <a:pPr marL="0" indent="0">
              <a:buNone/>
            </a:pPr>
            <a:endParaRPr lang="en-ZA" sz="1800" dirty="0"/>
          </a:p>
          <a:p>
            <a:pPr marL="0" indent="0">
              <a:buNone/>
            </a:pPr>
            <a:endParaRPr lang="en-ZA" sz="1800" dirty="0"/>
          </a:p>
          <a:p>
            <a:pPr marL="0" indent="0">
              <a:buNone/>
            </a:pPr>
            <a:endParaRPr lang="en-ZA" sz="1800" dirty="0"/>
          </a:p>
          <a:p>
            <a:pPr marL="0" indent="0">
              <a:buNone/>
            </a:pPr>
            <a:endParaRPr lang="en-ZA" sz="1800" dirty="0"/>
          </a:p>
          <a:p>
            <a:pPr marL="0" indent="0">
              <a:buNone/>
            </a:pPr>
            <a:endParaRPr lang="en-ZA" sz="1800" dirty="0"/>
          </a:p>
          <a:p>
            <a:pPr marL="0" indent="0">
              <a:buNone/>
            </a:pPr>
            <a:r>
              <a:rPr lang="en-GB" sz="1800" b="1" dirty="0"/>
              <a:t>Should you require any further information, log onto our website:</a:t>
            </a:r>
            <a:endParaRPr lang="en-ZA" sz="1800" dirty="0"/>
          </a:p>
          <a:p>
            <a:pPr marL="0" indent="0">
              <a:buNone/>
            </a:pPr>
            <a:r>
              <a:rPr lang="en-GB" sz="1800" b="1" u="sng" dirty="0">
                <a:hlinkClick r:id="rId3"/>
              </a:rPr>
              <a:t>http://www.hlbauditor.co.za/</a:t>
            </a:r>
            <a:endParaRPr lang="en-ZA" sz="1800" dirty="0"/>
          </a:p>
          <a:p>
            <a:pPr marL="0" indent="0">
              <a:buNone/>
            </a:pPr>
            <a:endParaRPr lang="en-ZA" sz="1800" dirty="0"/>
          </a:p>
        </p:txBody>
      </p:sp>
    </p:spTree>
    <p:extLst>
      <p:ext uri="{BB962C8B-B14F-4D97-AF65-F5344CB8AC3E}">
        <p14:creationId xmlns:p14="http://schemas.microsoft.com/office/powerpoint/2010/main" val="22262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858F5E5-2AB8-4373-AF9B-F92D416E8CDD}"/>
              </a:ext>
            </a:extLst>
          </p:cNvPr>
          <p:cNvSpPr/>
          <p:nvPr/>
        </p:nvSpPr>
        <p:spPr>
          <a:xfrm>
            <a:off x="411163" y="5299618"/>
            <a:ext cx="4303235" cy="2077492"/>
          </a:xfrm>
          <a:prstGeom prst="rect">
            <a:avLst/>
          </a:prstGeom>
        </p:spPr>
        <p:txBody>
          <a:bodyPr wrap="square">
            <a:spAutoFit/>
          </a:bodyPr>
          <a:lstStyle/>
          <a:p>
            <a:pPr>
              <a:spcAft>
                <a:spcPts val="338"/>
              </a:spcAft>
              <a:buClr>
                <a:schemeClr val="accent2"/>
              </a:buClr>
            </a:pPr>
            <a:r>
              <a:rPr lang="en-ZA" sz="1350" dirty="0">
                <a:solidFill>
                  <a:schemeClr val="accent5"/>
                </a:solidFill>
              </a:rPr>
              <a:t>We represent one of the Biggest auditing firms in South Africa, of which there is only four firms.</a:t>
            </a:r>
          </a:p>
          <a:p>
            <a:pPr>
              <a:spcAft>
                <a:spcPts val="338"/>
              </a:spcAft>
              <a:buClr>
                <a:schemeClr val="accent2"/>
              </a:buClr>
            </a:pPr>
            <a:endParaRPr lang="en-ZA" sz="1350" dirty="0">
              <a:solidFill>
                <a:schemeClr val="accent5"/>
              </a:solidFill>
            </a:endParaRPr>
          </a:p>
          <a:p>
            <a:pPr>
              <a:spcAft>
                <a:spcPts val="338"/>
              </a:spcAft>
              <a:buClr>
                <a:schemeClr val="accent2"/>
              </a:buClr>
            </a:pPr>
            <a:r>
              <a:rPr lang="en-ZA" sz="1350" dirty="0">
                <a:solidFill>
                  <a:schemeClr val="accent5"/>
                </a:solidFill>
              </a:rPr>
              <a:t>We form a part of various organisations that makes us unique.</a:t>
            </a:r>
          </a:p>
          <a:p>
            <a:pPr marL="51792" lvl="1">
              <a:buClr>
                <a:schemeClr val="accent2"/>
              </a:buClr>
            </a:pPr>
            <a:endParaRPr lang="en-ZA" sz="1350" dirty="0">
              <a:solidFill>
                <a:schemeClr val="accent5"/>
              </a:solidFill>
            </a:endParaRPr>
          </a:p>
          <a:p>
            <a:pPr marL="51792" lvl="1">
              <a:spcAft>
                <a:spcPts val="675"/>
              </a:spcAft>
              <a:buClr>
                <a:schemeClr val="accent2"/>
              </a:buClr>
            </a:pPr>
            <a:r>
              <a:rPr lang="en-ZA" sz="1350" dirty="0">
                <a:solidFill>
                  <a:schemeClr val="accent5"/>
                </a:solidFill>
              </a:rPr>
              <a:t>HLB International ranked by the international accounting bulletin ranked the company the 12 Largest accounting network.</a:t>
            </a:r>
          </a:p>
        </p:txBody>
      </p:sp>
      <p:pic>
        <p:nvPicPr>
          <p:cNvPr id="4" name="Picture 3">
            <a:extLst>
              <a:ext uri="{FF2B5EF4-FFF2-40B4-BE49-F238E27FC236}">
                <a16:creationId xmlns:a16="http://schemas.microsoft.com/office/drawing/2014/main" id="{6A4E20AC-866A-4702-8AEF-8D39969D40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7057" y="949325"/>
            <a:ext cx="3017837" cy="2912564"/>
          </a:xfrm>
          <a:prstGeom prst="rect">
            <a:avLst/>
          </a:prstGeom>
        </p:spPr>
      </p:pic>
      <p:sp>
        <p:nvSpPr>
          <p:cNvPr id="5" name="Rectangle 4">
            <a:extLst>
              <a:ext uri="{FF2B5EF4-FFF2-40B4-BE49-F238E27FC236}">
                <a16:creationId xmlns:a16="http://schemas.microsoft.com/office/drawing/2014/main" id="{3C1BA673-B640-4337-8BE3-92F6298C8DA9}"/>
              </a:ext>
            </a:extLst>
          </p:cNvPr>
          <p:cNvSpPr/>
          <p:nvPr/>
        </p:nvSpPr>
        <p:spPr>
          <a:xfrm>
            <a:off x="502515" y="3714630"/>
            <a:ext cx="5009759" cy="830997"/>
          </a:xfrm>
          <a:prstGeom prst="rect">
            <a:avLst/>
          </a:prstGeom>
        </p:spPr>
        <p:txBody>
          <a:bodyPr wrap="square">
            <a:spAutoFit/>
          </a:bodyPr>
          <a:lstStyle/>
          <a:p>
            <a:pPr algn="ctr"/>
            <a:r>
              <a:rPr lang="en-ZA" sz="1600" b="1" dirty="0">
                <a:solidFill>
                  <a:srgbClr val="3C4B68"/>
                </a:solidFill>
                <a:latin typeface="Ink Free" panose="03080402000500000000" pitchFamily="66" charset="0"/>
              </a:rPr>
              <a:t>Winning an award such as the “Audit Firm Of The Year South Africa Award”, we strive to deliver the BEST service and build all future professionals.</a:t>
            </a:r>
          </a:p>
        </p:txBody>
      </p:sp>
      <p:pic>
        <p:nvPicPr>
          <p:cNvPr id="7" name="Picture 6">
            <a:extLst>
              <a:ext uri="{FF2B5EF4-FFF2-40B4-BE49-F238E27FC236}">
                <a16:creationId xmlns:a16="http://schemas.microsoft.com/office/drawing/2014/main" id="{061E3C20-ADED-483B-A305-D89F813C70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1464" y="9222581"/>
            <a:ext cx="546859" cy="615218"/>
          </a:xfrm>
          <a:prstGeom prst="rect">
            <a:avLst/>
          </a:prstGeom>
        </p:spPr>
      </p:pic>
    </p:spTree>
    <p:extLst>
      <p:ext uri="{BB962C8B-B14F-4D97-AF65-F5344CB8AC3E}">
        <p14:creationId xmlns:p14="http://schemas.microsoft.com/office/powerpoint/2010/main" val="978459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54" name="Title 5">
            <a:extLst>
              <a:ext uri="{FF2B5EF4-FFF2-40B4-BE49-F238E27FC236}">
                <a16:creationId xmlns:a16="http://schemas.microsoft.com/office/drawing/2014/main" id="{B9087CE8-D374-4C7C-9B6A-AD2C9FB2D590}"/>
              </a:ext>
            </a:extLst>
          </p:cNvPr>
          <p:cNvSpPr>
            <a:spLocks noGrp="1"/>
          </p:cNvSpPr>
          <p:nvPr>
            <p:ph type="title"/>
          </p:nvPr>
        </p:nvSpPr>
        <p:spPr>
          <a:xfrm>
            <a:off x="411163" y="2759117"/>
            <a:ext cx="4369296" cy="4387766"/>
          </a:xfrm>
        </p:spPr>
        <p:txBody>
          <a:bodyPr vert="horz" lIns="51435" tIns="25718" rIns="51435" bIns="25718" rtlCol="0" anchor="b">
            <a:noAutofit/>
          </a:bodyPr>
          <a:lstStyle/>
          <a:p>
            <a:r>
              <a:rPr lang="en-US" sz="2000" dirty="0">
                <a:solidFill>
                  <a:srgbClr val="FFFFFF"/>
                </a:solidFill>
                <a:latin typeface="+mn-lt"/>
              </a:rPr>
              <a:t>This company is dedicated to assist previously disadvantaged black people through our believes and passion. </a:t>
            </a:r>
            <a:br>
              <a:rPr lang="en-US" sz="2000" dirty="0">
                <a:solidFill>
                  <a:srgbClr val="FFFFFF"/>
                </a:solidFill>
                <a:latin typeface="+mn-lt"/>
              </a:rPr>
            </a:br>
            <a:br>
              <a:rPr lang="en-US" sz="2000" dirty="0">
                <a:solidFill>
                  <a:srgbClr val="FFFFFF"/>
                </a:solidFill>
                <a:latin typeface="+mn-lt"/>
              </a:rPr>
            </a:br>
            <a:r>
              <a:rPr lang="en-US" sz="2000" dirty="0">
                <a:solidFill>
                  <a:srgbClr val="FFFFFF"/>
                </a:solidFill>
                <a:latin typeface="+mn-lt"/>
              </a:rPr>
              <a:t>We believe that </a:t>
            </a:r>
            <a:r>
              <a:rPr lang="en-US" sz="2000" b="1" dirty="0">
                <a:solidFill>
                  <a:srgbClr val="FFFFFF"/>
                </a:solidFill>
                <a:latin typeface="+mn-lt"/>
              </a:rPr>
              <a:t>BBBEEE</a:t>
            </a:r>
            <a:r>
              <a:rPr lang="en-US" sz="2000" dirty="0">
                <a:solidFill>
                  <a:srgbClr val="FFFFFF"/>
                </a:solidFill>
                <a:latin typeface="+mn-lt"/>
              </a:rPr>
              <a:t> is not just a compliance tick box for our company but a moral code we live buy.</a:t>
            </a:r>
            <a:br>
              <a:rPr lang="en-US" sz="2000" dirty="0">
                <a:solidFill>
                  <a:srgbClr val="FFFFFF"/>
                </a:solidFill>
                <a:latin typeface="+mn-lt"/>
              </a:rPr>
            </a:br>
            <a:br>
              <a:rPr lang="en-US" sz="2000" dirty="0">
                <a:solidFill>
                  <a:srgbClr val="FFFFFF"/>
                </a:solidFill>
                <a:latin typeface="+mn-lt"/>
              </a:rPr>
            </a:br>
            <a:r>
              <a:rPr lang="en-US" sz="2000" dirty="0">
                <a:solidFill>
                  <a:srgbClr val="FFFFFF"/>
                </a:solidFill>
                <a:latin typeface="+mn-lt"/>
              </a:rPr>
              <a:t>We have been awarded a </a:t>
            </a:r>
            <a:r>
              <a:rPr lang="en-US" sz="2000" b="1" dirty="0">
                <a:solidFill>
                  <a:srgbClr val="FFFFFF"/>
                </a:solidFill>
                <a:latin typeface="+mn-lt"/>
              </a:rPr>
              <a:t>level 2 BBBEEE</a:t>
            </a:r>
            <a:r>
              <a:rPr lang="en-US" sz="2000" dirty="0">
                <a:solidFill>
                  <a:srgbClr val="FFFFFF"/>
                </a:solidFill>
                <a:latin typeface="+mn-lt"/>
              </a:rPr>
              <a:t> rating and we continue to drive this for a greater future.</a:t>
            </a:r>
            <a:br>
              <a:rPr lang="en-US" sz="2000" dirty="0">
                <a:solidFill>
                  <a:srgbClr val="FFFFFF"/>
                </a:solidFill>
                <a:latin typeface="+mn-lt"/>
              </a:rPr>
            </a:br>
            <a:endParaRPr lang="en-US" sz="2000" dirty="0">
              <a:solidFill>
                <a:srgbClr val="FFFFFF"/>
              </a:solidFill>
              <a:latin typeface="+mn-lt"/>
            </a:endParaRPr>
          </a:p>
        </p:txBody>
      </p:sp>
    </p:spTree>
    <p:extLst>
      <p:ext uri="{BB962C8B-B14F-4D97-AF65-F5344CB8AC3E}">
        <p14:creationId xmlns:p14="http://schemas.microsoft.com/office/powerpoint/2010/main" val="721410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73B6F23-7A13-49E3-AC1E-AD3F387AA9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64097" y="2844271"/>
            <a:ext cx="1465927" cy="572779"/>
          </a:xfrm>
          <a:prstGeom prst="rect">
            <a:avLst/>
          </a:prstGeom>
        </p:spPr>
      </p:pic>
      <p:pic>
        <p:nvPicPr>
          <p:cNvPr id="6" name="Picture 5">
            <a:extLst>
              <a:ext uri="{FF2B5EF4-FFF2-40B4-BE49-F238E27FC236}">
                <a16:creationId xmlns:a16="http://schemas.microsoft.com/office/drawing/2014/main" id="{1ECEFD62-6E58-4A81-8B40-DA1356CB87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04062" y="4249411"/>
            <a:ext cx="1318381" cy="609863"/>
          </a:xfrm>
          <a:prstGeom prst="rect">
            <a:avLst/>
          </a:prstGeom>
        </p:spPr>
      </p:pic>
      <p:pic>
        <p:nvPicPr>
          <p:cNvPr id="10" name="Picture 9">
            <a:extLst>
              <a:ext uri="{FF2B5EF4-FFF2-40B4-BE49-F238E27FC236}">
                <a16:creationId xmlns:a16="http://schemas.microsoft.com/office/drawing/2014/main" id="{039837DD-5F9A-42B2-800F-0174EE7672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92270" y="3348175"/>
            <a:ext cx="1814486" cy="901236"/>
          </a:xfrm>
          <a:prstGeom prst="rect">
            <a:avLst/>
          </a:prstGeom>
        </p:spPr>
      </p:pic>
      <p:pic>
        <p:nvPicPr>
          <p:cNvPr id="12" name="Picture 11">
            <a:extLst>
              <a:ext uri="{FF2B5EF4-FFF2-40B4-BE49-F238E27FC236}">
                <a16:creationId xmlns:a16="http://schemas.microsoft.com/office/drawing/2014/main" id="{E7A17B6E-BD7D-4B09-B233-9D49932023A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41619" y="7321232"/>
            <a:ext cx="1443264" cy="936688"/>
          </a:xfrm>
          <a:prstGeom prst="rect">
            <a:avLst/>
          </a:prstGeom>
        </p:spPr>
      </p:pic>
      <p:pic>
        <p:nvPicPr>
          <p:cNvPr id="16" name="Picture 15">
            <a:extLst>
              <a:ext uri="{FF2B5EF4-FFF2-40B4-BE49-F238E27FC236}">
                <a16:creationId xmlns:a16="http://schemas.microsoft.com/office/drawing/2014/main" id="{5256D598-435A-4481-986B-CFFFC237E60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97061" y="6319785"/>
            <a:ext cx="1654716" cy="986253"/>
          </a:xfrm>
          <a:prstGeom prst="rect">
            <a:avLst/>
          </a:prstGeom>
        </p:spPr>
      </p:pic>
      <p:pic>
        <p:nvPicPr>
          <p:cNvPr id="8" name="Picture 7">
            <a:extLst>
              <a:ext uri="{FF2B5EF4-FFF2-40B4-BE49-F238E27FC236}">
                <a16:creationId xmlns:a16="http://schemas.microsoft.com/office/drawing/2014/main" id="{B92AF6FB-FB39-40A5-9982-5904EAEFAA4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17434" y="5030825"/>
            <a:ext cx="891635" cy="1273766"/>
          </a:xfrm>
          <a:prstGeom prst="rect">
            <a:avLst/>
          </a:prstGeom>
        </p:spPr>
      </p:pic>
      <p:pic>
        <p:nvPicPr>
          <p:cNvPr id="14" name="Picture 13">
            <a:extLst>
              <a:ext uri="{FF2B5EF4-FFF2-40B4-BE49-F238E27FC236}">
                <a16:creationId xmlns:a16="http://schemas.microsoft.com/office/drawing/2014/main" id="{8A4595A9-1AE2-4AF5-B34F-B0641BE2AE7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604425" y="8536424"/>
            <a:ext cx="839988" cy="839988"/>
          </a:xfrm>
          <a:prstGeom prst="rect">
            <a:avLst/>
          </a:prstGeom>
        </p:spPr>
      </p:pic>
      <p:sp>
        <p:nvSpPr>
          <p:cNvPr id="23" name="TextBox 22">
            <a:extLst>
              <a:ext uri="{FF2B5EF4-FFF2-40B4-BE49-F238E27FC236}">
                <a16:creationId xmlns:a16="http://schemas.microsoft.com/office/drawing/2014/main" id="{A709ED5C-984F-49E4-A67D-C9D3FCF71D5A}"/>
              </a:ext>
            </a:extLst>
          </p:cNvPr>
          <p:cNvSpPr txBox="1"/>
          <p:nvPr/>
        </p:nvSpPr>
        <p:spPr>
          <a:xfrm>
            <a:off x="1143893" y="1250281"/>
            <a:ext cx="3501436" cy="707886"/>
          </a:xfrm>
          <a:prstGeom prst="rect">
            <a:avLst/>
          </a:prstGeom>
          <a:noFill/>
        </p:spPr>
        <p:txBody>
          <a:bodyPr wrap="square" rtlCol="0">
            <a:spAutoFit/>
          </a:bodyPr>
          <a:lstStyle/>
          <a:p>
            <a:r>
              <a:rPr lang="en-ZA" sz="4000" b="1" dirty="0">
                <a:solidFill>
                  <a:schemeClr val="accent2"/>
                </a:solidFill>
              </a:rPr>
              <a:t>MEMBERSHIPS</a:t>
            </a:r>
          </a:p>
        </p:txBody>
      </p:sp>
      <p:sp>
        <p:nvSpPr>
          <p:cNvPr id="24" name="Arrow: Right 23">
            <a:extLst>
              <a:ext uri="{FF2B5EF4-FFF2-40B4-BE49-F238E27FC236}">
                <a16:creationId xmlns:a16="http://schemas.microsoft.com/office/drawing/2014/main" id="{7B86B046-B8B7-43B0-9341-DD7BE486BE7E}"/>
              </a:ext>
            </a:extLst>
          </p:cNvPr>
          <p:cNvSpPr/>
          <p:nvPr/>
        </p:nvSpPr>
        <p:spPr>
          <a:xfrm rot="5400000">
            <a:off x="2618383" y="2166824"/>
            <a:ext cx="552456" cy="2596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013" dirty="0">
              <a:solidFill>
                <a:schemeClr val="accent1"/>
              </a:solidFill>
            </a:endParaRPr>
          </a:p>
        </p:txBody>
      </p:sp>
      <p:pic>
        <p:nvPicPr>
          <p:cNvPr id="17" name="Picture 16">
            <a:extLst>
              <a:ext uri="{FF2B5EF4-FFF2-40B4-BE49-F238E27FC236}">
                <a16:creationId xmlns:a16="http://schemas.microsoft.com/office/drawing/2014/main" id="{2D234ABA-D4AB-4AFB-A3F3-CEC42F03D0F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441464" y="9222581"/>
            <a:ext cx="546859" cy="615218"/>
          </a:xfrm>
          <a:prstGeom prst="rect">
            <a:avLst/>
          </a:prstGeom>
        </p:spPr>
      </p:pic>
    </p:spTree>
    <p:extLst>
      <p:ext uri="{BB962C8B-B14F-4D97-AF65-F5344CB8AC3E}">
        <p14:creationId xmlns:p14="http://schemas.microsoft.com/office/powerpoint/2010/main" val="519101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73BCEAC-237F-4147-A73B-217C1779122D}"/>
              </a:ext>
            </a:extLst>
          </p:cNvPr>
          <p:cNvSpPr txBox="1">
            <a:spLocks/>
          </p:cNvSpPr>
          <p:nvPr/>
        </p:nvSpPr>
        <p:spPr>
          <a:xfrm>
            <a:off x="607455" y="1196929"/>
            <a:ext cx="2688195" cy="808183"/>
          </a:xfrm>
          <a:prstGeom prst="rect">
            <a:avLst/>
          </a:prstGeom>
        </p:spPr>
        <p:txBody>
          <a:bodyPr>
            <a:no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ZA" sz="4800" dirty="0">
                <a:solidFill>
                  <a:schemeClr val="accent1"/>
                </a:solidFill>
              </a:rPr>
              <a:t>Motto</a:t>
            </a:r>
            <a:endParaRPr lang="en-ZA" sz="4400" dirty="0">
              <a:solidFill>
                <a:schemeClr val="accent1"/>
              </a:solidFill>
            </a:endParaRPr>
          </a:p>
        </p:txBody>
      </p:sp>
      <p:sp>
        <p:nvSpPr>
          <p:cNvPr id="5" name="Content Placeholder 2">
            <a:extLst>
              <a:ext uri="{FF2B5EF4-FFF2-40B4-BE49-F238E27FC236}">
                <a16:creationId xmlns:a16="http://schemas.microsoft.com/office/drawing/2014/main" id="{3F24F327-C0A9-40CF-A928-7FDDD5A22A26}"/>
              </a:ext>
            </a:extLst>
          </p:cNvPr>
          <p:cNvSpPr txBox="1">
            <a:spLocks/>
          </p:cNvSpPr>
          <p:nvPr/>
        </p:nvSpPr>
        <p:spPr>
          <a:xfrm>
            <a:off x="1505977" y="3449157"/>
            <a:ext cx="5401842" cy="3007686"/>
          </a:xfrm>
          <a:prstGeom prst="rect">
            <a:avLst/>
          </a:prstGeom>
        </p:spPr>
        <p:txBody>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buFontTx/>
              <a:buChar char="-"/>
            </a:pPr>
            <a:endParaRPr lang="en-ZA" sz="675" dirty="0"/>
          </a:p>
          <a:p>
            <a:pPr marL="0" indent="0">
              <a:buNone/>
            </a:pPr>
            <a:r>
              <a:rPr lang="en-ZA" sz="1125" dirty="0"/>
              <a:t>	</a:t>
            </a:r>
          </a:p>
          <a:p>
            <a:pPr marL="0" indent="0">
              <a:buNone/>
            </a:pPr>
            <a:endParaRPr lang="en-ZA" sz="1125" dirty="0"/>
          </a:p>
          <a:p>
            <a:pPr marL="0" indent="0">
              <a:buNone/>
            </a:pPr>
            <a:endParaRPr lang="en-ZA" sz="1125" dirty="0"/>
          </a:p>
        </p:txBody>
      </p:sp>
      <p:sp>
        <p:nvSpPr>
          <p:cNvPr id="6" name="Content Placeholder 2">
            <a:extLst>
              <a:ext uri="{FF2B5EF4-FFF2-40B4-BE49-F238E27FC236}">
                <a16:creationId xmlns:a16="http://schemas.microsoft.com/office/drawing/2014/main" id="{A6D1DECE-5C3E-420A-8940-F802EEC99E4F}"/>
              </a:ext>
            </a:extLst>
          </p:cNvPr>
          <p:cNvSpPr txBox="1">
            <a:spLocks/>
          </p:cNvSpPr>
          <p:nvPr/>
        </p:nvSpPr>
        <p:spPr>
          <a:xfrm>
            <a:off x="563141" y="2386388"/>
            <a:ext cx="3854946" cy="4451731"/>
          </a:xfrm>
          <a:prstGeom prst="rect">
            <a:avLst/>
          </a:prstGeom>
        </p:spPr>
        <p:txBody>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lnSpc>
                <a:spcPct val="100000"/>
              </a:lnSpc>
              <a:spcBef>
                <a:spcPts val="0"/>
              </a:spcBef>
              <a:buNone/>
            </a:pPr>
            <a:r>
              <a:rPr lang="en-ZA" sz="1350" dirty="0"/>
              <a:t>Today as a result of taking many risks and courageous entrepreneurial initiatives, the company has grown rapidly. </a:t>
            </a:r>
          </a:p>
          <a:p>
            <a:pPr marL="0" indent="0">
              <a:lnSpc>
                <a:spcPct val="100000"/>
              </a:lnSpc>
              <a:spcBef>
                <a:spcPts val="0"/>
              </a:spcBef>
              <a:buNone/>
            </a:pPr>
            <a:endParaRPr lang="en-ZA" sz="1350" dirty="0"/>
          </a:p>
          <a:p>
            <a:pPr marL="0" indent="0">
              <a:lnSpc>
                <a:spcPct val="100000"/>
              </a:lnSpc>
              <a:spcBef>
                <a:spcPts val="0"/>
              </a:spcBef>
              <a:buNone/>
            </a:pPr>
            <a:r>
              <a:rPr lang="en-ZA" sz="1350" dirty="0"/>
              <a:t>This growth has been achieved by </a:t>
            </a:r>
            <a:r>
              <a:rPr lang="en-ZA" sz="1350" dirty="0">
                <a:solidFill>
                  <a:srgbClr val="D09E00"/>
                </a:solidFill>
              </a:rPr>
              <a:t>total commitment to our motto</a:t>
            </a:r>
            <a:r>
              <a:rPr lang="en-ZA" sz="1350" dirty="0"/>
              <a:t> </a:t>
            </a:r>
            <a:r>
              <a:rPr lang="en-ZA" sz="1350" b="1" dirty="0"/>
              <a:t>“In Pursuit of Excellence”</a:t>
            </a:r>
            <a:r>
              <a:rPr lang="en-ZA" sz="1350" dirty="0"/>
              <a:t>. </a:t>
            </a:r>
          </a:p>
          <a:p>
            <a:pPr marL="0" indent="0">
              <a:lnSpc>
                <a:spcPct val="100000"/>
              </a:lnSpc>
              <a:spcBef>
                <a:spcPts val="0"/>
              </a:spcBef>
              <a:buNone/>
            </a:pPr>
            <a:endParaRPr lang="en-ZA" sz="1350" dirty="0"/>
          </a:p>
          <a:p>
            <a:pPr marL="0" indent="0">
              <a:lnSpc>
                <a:spcPct val="100000"/>
              </a:lnSpc>
              <a:spcBef>
                <a:spcPts val="0"/>
              </a:spcBef>
              <a:buNone/>
            </a:pPr>
            <a:r>
              <a:rPr lang="en-ZA" sz="1350" dirty="0"/>
              <a:t>The company is continuously moving with the times, in an endeavour to be the first company of choice for all our clients and staff. </a:t>
            </a:r>
          </a:p>
          <a:p>
            <a:pPr marL="0" indent="0">
              <a:lnSpc>
                <a:spcPct val="100000"/>
              </a:lnSpc>
              <a:spcBef>
                <a:spcPts val="0"/>
              </a:spcBef>
              <a:buNone/>
            </a:pPr>
            <a:endParaRPr lang="en-ZA" sz="1350" dirty="0"/>
          </a:p>
          <a:p>
            <a:pPr marL="0" indent="0">
              <a:lnSpc>
                <a:spcPct val="100000"/>
              </a:lnSpc>
              <a:spcBef>
                <a:spcPts val="0"/>
              </a:spcBef>
              <a:buNone/>
            </a:pPr>
            <a:r>
              <a:rPr lang="en-ZA" sz="1350" dirty="0"/>
              <a:t>We strive daily to live by our motto and all our strategies are </a:t>
            </a:r>
            <a:r>
              <a:rPr lang="en-ZA" sz="1350" dirty="0">
                <a:solidFill>
                  <a:schemeClr val="accent5"/>
                </a:solidFill>
              </a:rPr>
              <a:t>developed to ensure that our </a:t>
            </a:r>
            <a:r>
              <a:rPr lang="en-ZA" sz="1350" dirty="0">
                <a:solidFill>
                  <a:schemeClr val="accent2"/>
                </a:solidFill>
              </a:rPr>
              <a:t>mission</a:t>
            </a:r>
            <a:r>
              <a:rPr lang="en-ZA" sz="1350" dirty="0">
                <a:solidFill>
                  <a:schemeClr val="accent5"/>
                </a:solidFill>
              </a:rPr>
              <a:t> and </a:t>
            </a:r>
            <a:r>
              <a:rPr lang="en-ZA" sz="1350" dirty="0">
                <a:solidFill>
                  <a:schemeClr val="accent2"/>
                </a:solidFill>
              </a:rPr>
              <a:t>vision</a:t>
            </a:r>
            <a:r>
              <a:rPr lang="en-ZA" sz="1350" dirty="0">
                <a:solidFill>
                  <a:schemeClr val="accent5"/>
                </a:solidFill>
              </a:rPr>
              <a:t> statements are embraced by all staff members. </a:t>
            </a:r>
          </a:p>
          <a:p>
            <a:pPr>
              <a:lnSpc>
                <a:spcPct val="100000"/>
              </a:lnSpc>
              <a:spcBef>
                <a:spcPts val="0"/>
              </a:spcBef>
              <a:buFontTx/>
              <a:buChar char="-"/>
            </a:pPr>
            <a:endParaRPr lang="en-ZA" sz="1350" dirty="0"/>
          </a:p>
          <a:p>
            <a:pPr marL="0" indent="0">
              <a:lnSpc>
                <a:spcPct val="100000"/>
              </a:lnSpc>
              <a:spcBef>
                <a:spcPts val="0"/>
              </a:spcBef>
              <a:buNone/>
            </a:pPr>
            <a:r>
              <a:rPr lang="en-ZA" sz="1350" dirty="0"/>
              <a:t>	</a:t>
            </a:r>
          </a:p>
          <a:p>
            <a:pPr marL="0" indent="0">
              <a:lnSpc>
                <a:spcPct val="100000"/>
              </a:lnSpc>
              <a:buNone/>
            </a:pPr>
            <a:endParaRPr lang="en-ZA" sz="1350" dirty="0"/>
          </a:p>
          <a:p>
            <a:pPr marL="0" indent="0">
              <a:lnSpc>
                <a:spcPct val="100000"/>
              </a:lnSpc>
              <a:buNone/>
            </a:pPr>
            <a:endParaRPr lang="en-ZA" sz="1350" dirty="0"/>
          </a:p>
        </p:txBody>
      </p:sp>
      <p:pic>
        <p:nvPicPr>
          <p:cNvPr id="7" name="Picture 6">
            <a:extLst>
              <a:ext uri="{FF2B5EF4-FFF2-40B4-BE49-F238E27FC236}">
                <a16:creationId xmlns:a16="http://schemas.microsoft.com/office/drawing/2014/main" id="{8A2D02A8-C923-447C-A3D6-D6AFBF7F7D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1464" y="9222581"/>
            <a:ext cx="546859" cy="615218"/>
          </a:xfrm>
          <a:prstGeom prst="rect">
            <a:avLst/>
          </a:prstGeom>
        </p:spPr>
      </p:pic>
    </p:spTree>
    <p:extLst>
      <p:ext uri="{BB962C8B-B14F-4D97-AF65-F5344CB8AC3E}">
        <p14:creationId xmlns:p14="http://schemas.microsoft.com/office/powerpoint/2010/main" val="589697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6719BAD-609B-4D09-B674-13CDD86F4791}"/>
              </a:ext>
            </a:extLst>
          </p:cNvPr>
          <p:cNvPicPr>
            <a:picLocks noChangeAspect="1"/>
          </p:cNvPicPr>
          <p:nvPr/>
        </p:nvPicPr>
        <p:blipFill rotWithShape="1">
          <a:blip r:embed="rId2">
            <a:extLst>
              <a:ext uri="{28A0092B-C50C-407E-A947-70E740481C1C}">
                <a14:useLocalDpi xmlns:a14="http://schemas.microsoft.com/office/drawing/2010/main" val="0"/>
              </a:ext>
            </a:extLst>
          </a:blip>
          <a:srcRect r="3256" b="2"/>
          <a:stretch/>
        </p:blipFill>
        <p:spPr>
          <a:xfrm>
            <a:off x="2401793" y="752474"/>
            <a:ext cx="4456207" cy="3857626"/>
          </a:xfrm>
          <a:custGeom>
            <a:avLst/>
            <a:gdLst>
              <a:gd name="connsiteX0" fmla="*/ 379987 w 7922146"/>
              <a:gd name="connsiteY0" fmla="*/ 0 h 6858001"/>
              <a:gd name="connsiteX1" fmla="*/ 5304971 w 7922146"/>
              <a:gd name="connsiteY1" fmla="*/ 0 h 6858001"/>
              <a:gd name="connsiteX2" fmla="*/ 7065281 w 7922146"/>
              <a:gd name="connsiteY2" fmla="*/ 0 h 6858001"/>
              <a:gd name="connsiteX3" fmla="*/ 7397540 w 7922146"/>
              <a:gd name="connsiteY3" fmla="*/ 0 h 6858001"/>
              <a:gd name="connsiteX4" fmla="*/ 7397540 w 7922146"/>
              <a:gd name="connsiteY4" fmla="*/ 1 h 6858001"/>
              <a:gd name="connsiteX5" fmla="*/ 7922146 w 7922146"/>
              <a:gd name="connsiteY5" fmla="*/ 1 h 6858001"/>
              <a:gd name="connsiteX6" fmla="*/ 7922146 w 7922146"/>
              <a:gd name="connsiteY6" fmla="*/ 6858001 h 6858001"/>
              <a:gd name="connsiteX7" fmla="*/ 7065281 w 7922146"/>
              <a:gd name="connsiteY7" fmla="*/ 6858001 h 6858001"/>
              <a:gd name="connsiteX8" fmla="*/ 7065281 w 7922146"/>
              <a:gd name="connsiteY8" fmla="*/ 6858000 h 6858001"/>
              <a:gd name="connsiteX9" fmla="*/ 5932989 w 7922146"/>
              <a:gd name="connsiteY9" fmla="*/ 6858000 h 6858001"/>
              <a:gd name="connsiteX10" fmla="*/ 5932989 w 7922146"/>
              <a:gd name="connsiteY10" fmla="*/ 6858001 h 6858001"/>
              <a:gd name="connsiteX11" fmla="*/ 27809 w 7922146"/>
              <a:gd name="connsiteY11" fmla="*/ 6858001 h 6858001"/>
              <a:gd name="connsiteX12" fmla="*/ 1803228 w 7922146"/>
              <a:gd name="connsiteY12" fmla="*/ 4521201 h 6858001"/>
              <a:gd name="connsiteX13" fmla="*/ 0 w 7922146"/>
              <a:gd name="connsiteY13" fmla="*/ 0 h 6858001"/>
              <a:gd name="connsiteX14" fmla="*/ 379987 w 7922146"/>
              <a:gd name="connsiteY14" fmla="*/ 0 h 6858001"/>
              <a:gd name="connsiteX15" fmla="*/ 0 w 7922146"/>
              <a:gd name="connsiteY15" fmla="*/ 407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a:solidFill>
            <a:srgbClr val="FFFFFF"/>
          </a:solidFill>
        </p:spPr>
      </p:pic>
      <p:sp>
        <p:nvSpPr>
          <p:cNvPr id="2" name="Title 1">
            <a:extLst>
              <a:ext uri="{FF2B5EF4-FFF2-40B4-BE49-F238E27FC236}">
                <a16:creationId xmlns:a16="http://schemas.microsoft.com/office/drawing/2014/main" id="{562FECFB-D64D-400C-B7DE-6D5C4328FB3E}"/>
              </a:ext>
            </a:extLst>
          </p:cNvPr>
          <p:cNvSpPr txBox="1">
            <a:spLocks/>
          </p:cNvSpPr>
          <p:nvPr/>
        </p:nvSpPr>
        <p:spPr>
          <a:xfrm>
            <a:off x="935765" y="2681287"/>
            <a:ext cx="2166257" cy="742950"/>
          </a:xfrm>
          <a:prstGeom prst="rect">
            <a:avLst/>
          </a:prstGeom>
        </p:spPr>
        <p:txBody>
          <a:bodyPr vert="horz" lIns="51435" tIns="25718" rIns="51435" bIns="25718"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defTabSz="257175">
              <a:spcAft>
                <a:spcPts val="338"/>
              </a:spcAft>
            </a:pPr>
            <a:r>
              <a:rPr lang="en-US" sz="4800" dirty="0">
                <a:solidFill>
                  <a:schemeClr val="accent1"/>
                </a:solidFill>
              </a:rPr>
              <a:t>Vision</a:t>
            </a:r>
          </a:p>
        </p:txBody>
      </p:sp>
      <p:sp>
        <p:nvSpPr>
          <p:cNvPr id="4" name="Content Placeholder 2">
            <a:extLst>
              <a:ext uri="{FF2B5EF4-FFF2-40B4-BE49-F238E27FC236}">
                <a16:creationId xmlns:a16="http://schemas.microsoft.com/office/drawing/2014/main" id="{FFD8AAE7-0429-4C82-9BD7-418729B514E7}"/>
              </a:ext>
            </a:extLst>
          </p:cNvPr>
          <p:cNvSpPr txBox="1">
            <a:spLocks/>
          </p:cNvSpPr>
          <p:nvPr/>
        </p:nvSpPr>
        <p:spPr>
          <a:xfrm>
            <a:off x="467823" y="5447445"/>
            <a:ext cx="5018577" cy="2182935"/>
          </a:xfrm>
          <a:prstGeom prst="rect">
            <a:avLst/>
          </a:prstGeom>
        </p:spPr>
        <p:txBody>
          <a:bodyPr vert="horz" lIns="51435" tIns="25718" rIns="51435" bIns="25718" rtlCol="0">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defTabSz="257175">
              <a:buSzPct val="80000"/>
              <a:buNone/>
            </a:pPr>
            <a:r>
              <a:rPr lang="en-US" b="1" dirty="0">
                <a:solidFill>
                  <a:schemeClr val="accent5"/>
                </a:solidFill>
              </a:rPr>
              <a:t>“Beyond auditing through passion and inspiration” </a:t>
            </a:r>
            <a:r>
              <a:rPr lang="en-US" dirty="0">
                <a:solidFill>
                  <a:schemeClr val="accent5"/>
                </a:solidFill>
              </a:rPr>
              <a:t>serves as the unifying focal point of all our efforts and acts as a catalyst for our team spirit, encouraging us to move forward. </a:t>
            </a:r>
          </a:p>
          <a:p>
            <a:pPr marL="0" indent="0" defTabSz="257175">
              <a:buSzPct val="80000"/>
              <a:buFont typeface="Wingdings 3" charset="2"/>
              <a:buChar char=""/>
            </a:pPr>
            <a:endParaRPr lang="en-US" dirty="0">
              <a:solidFill>
                <a:schemeClr val="accent5"/>
              </a:solidFill>
            </a:endParaRPr>
          </a:p>
        </p:txBody>
      </p:sp>
      <p:pic>
        <p:nvPicPr>
          <p:cNvPr id="26" name="Picture 25">
            <a:extLst>
              <a:ext uri="{FF2B5EF4-FFF2-40B4-BE49-F238E27FC236}">
                <a16:creationId xmlns:a16="http://schemas.microsoft.com/office/drawing/2014/main" id="{6705D045-149D-425B-96FA-6DB8F08EEA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1464" y="9222581"/>
            <a:ext cx="546859" cy="615218"/>
          </a:xfrm>
          <a:prstGeom prst="rect">
            <a:avLst/>
          </a:prstGeom>
        </p:spPr>
      </p:pic>
    </p:spTree>
    <p:extLst>
      <p:ext uri="{BB962C8B-B14F-4D97-AF65-F5344CB8AC3E}">
        <p14:creationId xmlns:p14="http://schemas.microsoft.com/office/powerpoint/2010/main" val="4257577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770F2-FAF4-437D-8AE0-EF757D89FB75}"/>
              </a:ext>
            </a:extLst>
          </p:cNvPr>
          <p:cNvSpPr txBox="1">
            <a:spLocks/>
          </p:cNvSpPr>
          <p:nvPr/>
        </p:nvSpPr>
        <p:spPr>
          <a:xfrm>
            <a:off x="553767" y="559518"/>
            <a:ext cx="3599002" cy="1371600"/>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defTabSz="257175">
              <a:spcAft>
                <a:spcPts val="338"/>
              </a:spcAft>
            </a:pPr>
            <a:r>
              <a:rPr lang="en-US" sz="4800" dirty="0">
                <a:solidFill>
                  <a:schemeClr val="accent1"/>
                </a:solidFill>
              </a:rPr>
              <a:t>MISSION</a:t>
            </a:r>
          </a:p>
        </p:txBody>
      </p:sp>
      <p:graphicFrame>
        <p:nvGraphicFramePr>
          <p:cNvPr id="5" name="Content Placeholder 2">
            <a:extLst>
              <a:ext uri="{FF2B5EF4-FFF2-40B4-BE49-F238E27FC236}">
                <a16:creationId xmlns:a16="http://schemas.microsoft.com/office/drawing/2014/main" id="{AA2D54FD-7910-4364-A154-7C7F795747DB}"/>
              </a:ext>
            </a:extLst>
          </p:cNvPr>
          <p:cNvGraphicFramePr/>
          <p:nvPr>
            <p:extLst>
              <p:ext uri="{D42A27DB-BD31-4B8C-83A1-F6EECF244321}">
                <p14:modId xmlns:p14="http://schemas.microsoft.com/office/powerpoint/2010/main" val="4230081973"/>
              </p:ext>
            </p:extLst>
          </p:nvPr>
        </p:nvGraphicFramePr>
        <p:xfrm>
          <a:off x="411162" y="1931118"/>
          <a:ext cx="6446838" cy="7765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5088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5A374768-2E2F-49F8-B5FB-38534A544E19}"/>
              </a:ext>
            </a:extLst>
          </p:cNvPr>
          <p:cNvPicPr>
            <a:picLocks noChangeAspect="1"/>
          </p:cNvPicPr>
          <p:nvPr/>
        </p:nvPicPr>
        <p:blipFill rotWithShape="1">
          <a:blip r:embed="rId2">
            <a:extLst>
              <a:ext uri="{28A0092B-C50C-407E-A947-70E740481C1C}">
                <a14:useLocalDpi xmlns:a14="http://schemas.microsoft.com/office/drawing/2010/main" val="0"/>
              </a:ext>
            </a:extLst>
          </a:blip>
          <a:srcRect l="40145" t="9091" r="19628"/>
          <a:stretch/>
        </p:blipFill>
        <p:spPr>
          <a:xfrm>
            <a:off x="-1" y="757236"/>
            <a:ext cx="4169839" cy="5300663"/>
          </a:xfrm>
          <a:custGeom>
            <a:avLst/>
            <a:gdLst>
              <a:gd name="connsiteX0" fmla="*/ 842596 w 5394960"/>
              <a:gd name="connsiteY0" fmla="*/ 0 h 6858000"/>
              <a:gd name="connsiteX1" fmla="*/ 5394960 w 5394960"/>
              <a:gd name="connsiteY1" fmla="*/ 0 h 6858000"/>
              <a:gd name="connsiteX2" fmla="*/ 5394960 w 5394960"/>
              <a:gd name="connsiteY2" fmla="*/ 21851 h 6858000"/>
              <a:gd name="connsiteX3" fmla="*/ 4365943 w 5394960"/>
              <a:gd name="connsiteY3" fmla="*/ 6858000 h 6858000"/>
              <a:gd name="connsiteX4" fmla="*/ 0 w 5394960"/>
              <a:gd name="connsiteY4" fmla="*/ 6858000 h 6858000"/>
              <a:gd name="connsiteX5" fmla="*/ 0 w 5394960"/>
              <a:gd name="connsiteY5" fmla="*/ 566615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 name="Title 1">
            <a:extLst>
              <a:ext uri="{FF2B5EF4-FFF2-40B4-BE49-F238E27FC236}">
                <a16:creationId xmlns:a16="http://schemas.microsoft.com/office/drawing/2014/main" id="{BCCBCFB2-FAF3-4C31-BECA-82377238C547}"/>
              </a:ext>
            </a:extLst>
          </p:cNvPr>
          <p:cNvSpPr txBox="1">
            <a:spLocks/>
          </p:cNvSpPr>
          <p:nvPr/>
        </p:nvSpPr>
        <p:spPr>
          <a:xfrm>
            <a:off x="-2" y="5898863"/>
            <a:ext cx="4169839" cy="939256"/>
          </a:xfrm>
          <a:prstGeom prst="rect">
            <a:avLst/>
          </a:prstGeom>
        </p:spPr>
        <p:txBody>
          <a:bodyPr vert="horz" lIns="51435" tIns="25718" rIns="51435" bIns="25718" rtlCol="0" anchor="b">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defTabSz="257175">
              <a:spcAft>
                <a:spcPts val="338"/>
              </a:spcAft>
            </a:pPr>
            <a:r>
              <a:rPr lang="en-US" sz="4800" dirty="0">
                <a:solidFill>
                  <a:schemeClr val="accent1"/>
                </a:solidFill>
              </a:rPr>
              <a:t>Our services</a:t>
            </a:r>
          </a:p>
        </p:txBody>
      </p:sp>
      <p:sp>
        <p:nvSpPr>
          <p:cNvPr id="28" name="Rectangle 27">
            <a:extLst>
              <a:ext uri="{FF2B5EF4-FFF2-40B4-BE49-F238E27FC236}">
                <a16:creationId xmlns:a16="http://schemas.microsoft.com/office/drawing/2014/main" id="{578BF670-A055-4A1D-8E0F-267E5D8E71D4}"/>
              </a:ext>
            </a:extLst>
          </p:cNvPr>
          <p:cNvSpPr/>
          <p:nvPr/>
        </p:nvSpPr>
        <p:spPr>
          <a:xfrm>
            <a:off x="2084917" y="6838119"/>
            <a:ext cx="2969917" cy="2508315"/>
          </a:xfrm>
          <a:prstGeom prst="rect">
            <a:avLst/>
          </a:prstGeom>
        </p:spPr>
        <p:txBody>
          <a:bodyPr wrap="square">
            <a:spAutoFit/>
          </a:bodyPr>
          <a:lstStyle/>
          <a:p>
            <a:pPr marL="321469" indent="-321469">
              <a:lnSpc>
                <a:spcPct val="150000"/>
              </a:lnSpc>
              <a:buClr>
                <a:schemeClr val="accent2"/>
              </a:buClr>
              <a:buFont typeface="Arial" panose="020B0604020202020204" pitchFamily="34" charset="0"/>
              <a:buChar char="•"/>
            </a:pPr>
            <a:r>
              <a:rPr lang="en-ZA" sz="2700" dirty="0"/>
              <a:t>Auditing</a:t>
            </a:r>
          </a:p>
          <a:p>
            <a:pPr marL="321469" indent="-321469">
              <a:lnSpc>
                <a:spcPct val="150000"/>
              </a:lnSpc>
              <a:buClr>
                <a:schemeClr val="accent2"/>
              </a:buClr>
              <a:buFont typeface="Arial" panose="020B0604020202020204" pitchFamily="34" charset="0"/>
              <a:buChar char="•"/>
            </a:pPr>
            <a:r>
              <a:rPr lang="en-ZA" sz="2700" dirty="0"/>
              <a:t>Accounting</a:t>
            </a:r>
          </a:p>
          <a:p>
            <a:pPr marL="321469" indent="-321469">
              <a:lnSpc>
                <a:spcPct val="150000"/>
              </a:lnSpc>
              <a:buClr>
                <a:schemeClr val="accent2"/>
              </a:buClr>
              <a:buFont typeface="Arial" panose="020B0604020202020204" pitchFamily="34" charset="0"/>
              <a:buChar char="•"/>
            </a:pPr>
            <a:r>
              <a:rPr lang="en-ZA" sz="2700" dirty="0"/>
              <a:t>Taxation</a:t>
            </a:r>
          </a:p>
          <a:p>
            <a:pPr marL="321469" indent="-321469">
              <a:lnSpc>
                <a:spcPct val="150000"/>
              </a:lnSpc>
              <a:buClr>
                <a:schemeClr val="accent2"/>
              </a:buClr>
              <a:buFont typeface="Arial" panose="020B0604020202020204" pitchFamily="34" charset="0"/>
              <a:buChar char="•"/>
            </a:pPr>
            <a:r>
              <a:rPr lang="en-ZA" sz="2700" dirty="0"/>
              <a:t>Consulting</a:t>
            </a:r>
          </a:p>
        </p:txBody>
      </p:sp>
    </p:spTree>
    <p:extLst>
      <p:ext uri="{BB962C8B-B14F-4D97-AF65-F5344CB8AC3E}">
        <p14:creationId xmlns:p14="http://schemas.microsoft.com/office/powerpoint/2010/main" val="1770611919"/>
      </p:ext>
    </p:extLst>
  </p:cSld>
  <p:clrMapOvr>
    <a:masterClrMapping/>
  </p:clrMapOvr>
</p:sld>
</file>

<file path=ppt/theme/theme1.xml><?xml version="1.0" encoding="utf-8"?>
<a:theme xmlns:a="http://schemas.openxmlformats.org/drawingml/2006/main" name="Facet">
  <a:themeElements>
    <a:clrScheme name="Custom 1">
      <a:dk1>
        <a:sysClr val="windowText" lastClr="000000"/>
      </a:dk1>
      <a:lt1>
        <a:srgbClr val="C8D3D9"/>
      </a:lt1>
      <a:dk2>
        <a:srgbClr val="3C3C3B"/>
      </a:dk2>
      <a:lt2>
        <a:srgbClr val="0093A7"/>
      </a:lt2>
      <a:accent1>
        <a:srgbClr val="005A77"/>
      </a:accent1>
      <a:accent2>
        <a:srgbClr val="FBBA00"/>
      </a:accent2>
      <a:accent3>
        <a:srgbClr val="0093A7"/>
      </a:accent3>
      <a:accent4>
        <a:srgbClr val="CDD0D1"/>
      </a:accent4>
      <a:accent5>
        <a:srgbClr val="3C3C3B"/>
      </a:accent5>
      <a:accent6>
        <a:srgbClr val="C8D3D9"/>
      </a:accent6>
      <a:hlink>
        <a:srgbClr val="3085ED"/>
      </a:hlink>
      <a:folHlink>
        <a:srgbClr val="82B6F4"/>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14504</TotalTime>
  <Words>1201</Words>
  <Application>Microsoft Office PowerPoint</Application>
  <PresentationFormat>A4 Paper (210x297 mm)</PresentationFormat>
  <Paragraphs>131</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Ink Free</vt:lpstr>
      <vt:lpstr>Trebuchet MS</vt:lpstr>
      <vt:lpstr>Wingdings 3</vt:lpstr>
      <vt:lpstr>Facet</vt:lpstr>
      <vt:lpstr>PowerPoint Presentation</vt:lpstr>
      <vt:lpstr>PowerPoint Presentation</vt:lpstr>
      <vt:lpstr>PowerPoint Presentation</vt:lpstr>
      <vt:lpstr>This company is dedicated to assist previously disadvantaged black people through our believes and passion.   We believe that BBBEEE is not just a compliance tick box for our company but a moral code we live buy.  We have been awarded a level 2 BBBEEE rating and we continue to drive this for a greater future.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following services only offered to our non-Audit clients </vt:lpstr>
      <vt:lpstr>ACCOUNTING</vt:lpstr>
      <vt:lpstr>Other Accounting Services include:</vt:lpstr>
      <vt:lpstr>TAXATION</vt:lpstr>
      <vt:lpstr>We do Taxation by:</vt:lpstr>
      <vt:lpstr>Personal Taxation services</vt:lpstr>
      <vt:lpstr>Taxation Planning  and Administration</vt:lpstr>
      <vt:lpstr>CONSULTING</vt:lpstr>
      <vt:lpstr>PowerPoint Presentation</vt:lpstr>
      <vt:lpstr>SERVICE PLEDGE</vt:lpstr>
      <vt:lpstr>PowerPoint Presentation</vt:lpstr>
      <vt:lpstr>GEOGRAPHIC REPRESENTATION</vt:lpstr>
      <vt:lpstr>Contact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MBAMARKETING (Elusha Cronje)</dc:creator>
  <cp:lastModifiedBy>ATEAMMEMBER2 (Jani-Kay Oberholzer)</cp:lastModifiedBy>
  <cp:revision>25</cp:revision>
  <dcterms:created xsi:type="dcterms:W3CDTF">2019-03-22T07:59:30Z</dcterms:created>
  <dcterms:modified xsi:type="dcterms:W3CDTF">2020-08-27T09:28:42Z</dcterms:modified>
</cp:coreProperties>
</file>